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handoutMasterIdLst>
    <p:handoutMasterId r:id="rId19"/>
  </p:handoutMasterIdLst>
  <p:sldIdLst>
    <p:sldId id="256" r:id="rId2"/>
    <p:sldId id="273"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72"/>
    <p:restoredTop sz="95361"/>
  </p:normalViewPr>
  <p:slideViewPr>
    <p:cSldViewPr snapToGrid="0" snapToObjects="1">
      <p:cViewPr varScale="1">
        <p:scale>
          <a:sx n="78" d="100"/>
          <a:sy n="78" d="100"/>
        </p:scale>
        <p:origin x="200" y="536"/>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75" d="100"/>
          <a:sy n="75" d="100"/>
        </p:scale>
        <p:origin x="2296" y="18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9FE5A44-D975-0646-BB7E-EACB3F53F589}" type="datetimeFigureOut">
              <a:rPr kumimoji="1" lang="zh-CN" altLang="en-US" smtClean="0"/>
              <a:t>16/12/8</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865F994-0D16-EC41-B4D2-5C509A091E6F}" type="slidenum">
              <a:rPr kumimoji="1" lang="zh-CN" altLang="en-US" smtClean="0"/>
              <a:t>‹#›</a:t>
            </a:fld>
            <a:endParaRPr kumimoji="1" lang="zh-CN" altLang="en-US"/>
          </a:p>
        </p:txBody>
      </p:sp>
    </p:spTree>
    <p:extLst>
      <p:ext uri="{BB962C8B-B14F-4D97-AF65-F5344CB8AC3E}">
        <p14:creationId xmlns:p14="http://schemas.microsoft.com/office/powerpoint/2010/main" val="1968669438"/>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2.jpeg>
</file>

<file path=ppt/media/image3.png>
</file>

<file path=ppt/media/image4.png>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0305D9-7F5F-434E-97C0-F03AE2A823F6}" type="datetimeFigureOut">
              <a:rPr kumimoji="1" lang="zh-CN" altLang="en-US" smtClean="0"/>
              <a:t>16/12/8</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2F91D8-849C-EC44-AFCD-7274ADB4DF4F}" type="slidenum">
              <a:rPr kumimoji="1" lang="zh-CN" altLang="en-US" smtClean="0"/>
              <a:t>‹#›</a:t>
            </a:fld>
            <a:endParaRPr kumimoji="1" lang="zh-CN" altLang="en-US"/>
          </a:p>
        </p:txBody>
      </p:sp>
    </p:spTree>
    <p:extLst>
      <p:ext uri="{BB962C8B-B14F-4D97-AF65-F5344CB8AC3E}">
        <p14:creationId xmlns:p14="http://schemas.microsoft.com/office/powerpoint/2010/main" val="220925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lib.csdn.net/base/datastructure" TargetMode="External"/><Relationship Id="rId4" Type="http://schemas.openxmlformats.org/officeDocument/2006/relationships/hyperlink" Target="http://lib.csdn.net/base/java" TargetMode="External"/><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smtClean="0">
                <a:solidFill>
                  <a:schemeClr val="tx1"/>
                </a:solidFill>
                <a:latin typeface="+mn-lt"/>
                <a:ea typeface="+mn-ea"/>
                <a:cs typeface="+mn-cs"/>
              </a:rPr>
              <a:t>经典实现</a:t>
            </a:r>
            <a:endParaRPr kumimoji="1" lang="zh-CN" altLang="en-US" dirty="0"/>
          </a:p>
        </p:txBody>
      </p:sp>
      <p:sp>
        <p:nvSpPr>
          <p:cNvPr id="4" name="幻灯片编号占位符 3"/>
          <p:cNvSpPr>
            <a:spLocks noGrp="1"/>
          </p:cNvSpPr>
          <p:nvPr>
            <p:ph type="sldNum" sz="quarter" idx="10"/>
          </p:nvPr>
        </p:nvSpPr>
        <p:spPr/>
        <p:txBody>
          <a:bodyPr/>
          <a:lstStyle/>
          <a:p>
            <a:fld id="{212F91D8-849C-EC44-AFCD-7274ADB4DF4F}" type="slidenum">
              <a:rPr kumimoji="1" lang="zh-CN" altLang="en-US" smtClean="0"/>
              <a:t>3</a:t>
            </a:fld>
            <a:endParaRPr kumimoji="1" lang="zh-CN" altLang="en-US"/>
          </a:p>
        </p:txBody>
      </p:sp>
    </p:spTree>
    <p:extLst>
      <p:ext uri="{BB962C8B-B14F-4D97-AF65-F5344CB8AC3E}">
        <p14:creationId xmlns:p14="http://schemas.microsoft.com/office/powerpoint/2010/main" val="1901637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使用</a:t>
            </a:r>
            <a:r>
              <a:rPr lang="en-US" altLang="zh-CN" sz="1200" kern="1200" dirty="0" smtClean="0">
                <a:solidFill>
                  <a:schemeClr val="tx1"/>
                </a:solidFill>
                <a:latin typeface="+mn-lt"/>
                <a:ea typeface="+mn-ea"/>
                <a:cs typeface="+mn-cs"/>
              </a:rPr>
              <a:t>synchronized</a:t>
            </a:r>
            <a:r>
              <a:rPr lang="zh-CN" altLang="en-US" sz="1200" kern="1200" dirty="0" smtClean="0">
                <a:solidFill>
                  <a:schemeClr val="tx1"/>
                </a:solidFill>
                <a:latin typeface="+mn-lt"/>
                <a:ea typeface="+mn-ea"/>
                <a:cs typeface="+mn-cs"/>
              </a:rPr>
              <a:t>可以迫使每个线程进入该方法之前，要要先等候其他线程离开该方法</a:t>
            </a:r>
            <a:r>
              <a:rPr lang="en-US" altLang="zh-CN" sz="1200" kern="1200" dirty="0" smtClean="0">
                <a:solidFill>
                  <a:schemeClr val="tx1"/>
                </a:solidFill>
                <a:latin typeface="+mn-lt"/>
                <a:ea typeface="+mn-ea"/>
                <a:cs typeface="+mn-cs"/>
              </a:rPr>
              <a:t>(synchronized</a:t>
            </a:r>
            <a:r>
              <a:rPr lang="zh-CN" altLang="en-US" sz="1200" kern="1200" dirty="0" smtClean="0">
                <a:solidFill>
                  <a:schemeClr val="tx1"/>
                </a:solidFill>
                <a:latin typeface="+mn-lt"/>
                <a:ea typeface="+mn-ea"/>
                <a:cs typeface="+mn-cs"/>
              </a:rPr>
              <a:t>锁定的是该类对应的</a:t>
            </a:r>
            <a:r>
              <a:rPr lang="en-US" altLang="zh-CN" sz="1200" kern="1200" dirty="0" smtClean="0">
                <a:solidFill>
                  <a:schemeClr val="tx1"/>
                </a:solidFill>
                <a:latin typeface="+mn-lt"/>
                <a:ea typeface="+mn-ea"/>
                <a:cs typeface="+mn-cs"/>
              </a:rPr>
              <a:t>Class</a:t>
            </a:r>
            <a:r>
              <a:rPr lang="zh-CN" altLang="en-US" sz="1200" kern="1200" dirty="0" smtClean="0">
                <a:solidFill>
                  <a:schemeClr val="tx1"/>
                </a:solidFill>
                <a:latin typeface="+mn-lt"/>
                <a:ea typeface="+mn-ea"/>
                <a:cs typeface="+mn-cs"/>
              </a:rPr>
              <a:t>对象</a:t>
            </a:r>
            <a:r>
              <a:rPr lang="en-US" altLang="zh-CN" sz="1200" kern="1200" dirty="0" smtClean="0">
                <a:solidFill>
                  <a:schemeClr val="tx1"/>
                </a:solidFill>
                <a:latin typeface="+mn-lt"/>
                <a:ea typeface="+mn-ea"/>
                <a:cs typeface="+mn-cs"/>
              </a:rPr>
              <a:t>)</a:t>
            </a:r>
            <a:r>
              <a:rPr lang="zh-CN" altLang="en-US"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java</a:t>
            </a:r>
            <a:r>
              <a:rPr lang="zh-CN" altLang="en-US" sz="1200" kern="1200" dirty="0" smtClean="0">
                <a:solidFill>
                  <a:schemeClr val="tx1"/>
                </a:solidFill>
                <a:latin typeface="+mn-lt"/>
                <a:ea typeface="+mn-ea"/>
                <a:cs typeface="+mn-cs"/>
              </a:rPr>
              <a:t>提供的这种并发控制方法在此处可能会使性能严重降低：只有第一次执行</a:t>
            </a:r>
            <a:r>
              <a:rPr lang="en-US" altLang="zh-CN" sz="1200" kern="1200" dirty="0" err="1" smtClean="0">
                <a:solidFill>
                  <a:schemeClr val="tx1"/>
                </a:solidFill>
                <a:latin typeface="+mn-lt"/>
                <a:ea typeface="+mn-ea"/>
                <a:cs typeface="+mn-cs"/>
              </a:rPr>
              <a:t>getInstance</a:t>
            </a:r>
            <a:r>
              <a:rPr lang="en-US" altLang="zh-CN" sz="1200" kern="1200" dirty="0" smtClean="0">
                <a:solidFill>
                  <a:schemeClr val="tx1"/>
                </a:solidFill>
                <a:latin typeface="+mn-lt"/>
                <a:ea typeface="+mn-ea"/>
                <a:cs typeface="+mn-cs"/>
              </a:rPr>
              <a:t>()</a:t>
            </a:r>
            <a:r>
              <a:rPr lang="zh-CN" altLang="en-US" sz="1200" kern="1200" dirty="0" smtClean="0">
                <a:solidFill>
                  <a:schemeClr val="tx1"/>
                </a:solidFill>
                <a:latin typeface="+mn-lt"/>
                <a:ea typeface="+mn-ea"/>
                <a:cs typeface="+mn-cs"/>
              </a:rPr>
              <a:t>方法时才需要同步，之后每次调用这个方法时，同步都会成为累赘（并行执行改为串行执行），若</a:t>
            </a:r>
            <a:r>
              <a:rPr lang="en-US" altLang="zh-CN" sz="1200" kern="1200" dirty="0" err="1" smtClean="0">
                <a:solidFill>
                  <a:schemeClr val="tx1"/>
                </a:solidFill>
                <a:latin typeface="+mn-lt"/>
                <a:ea typeface="+mn-ea"/>
                <a:cs typeface="+mn-cs"/>
              </a:rPr>
              <a:t>getInstance</a:t>
            </a:r>
            <a:r>
              <a:rPr lang="en-US" altLang="zh-CN" sz="1200" kern="1200" dirty="0" smtClean="0">
                <a:solidFill>
                  <a:schemeClr val="tx1"/>
                </a:solidFill>
                <a:latin typeface="+mn-lt"/>
                <a:ea typeface="+mn-ea"/>
                <a:cs typeface="+mn-cs"/>
              </a:rPr>
              <a:t>()</a:t>
            </a:r>
            <a:r>
              <a:rPr lang="zh-CN" altLang="en-US" sz="1200" kern="1200" dirty="0" smtClean="0">
                <a:solidFill>
                  <a:schemeClr val="tx1"/>
                </a:solidFill>
                <a:latin typeface="+mn-lt"/>
                <a:ea typeface="+mn-ea"/>
                <a:cs typeface="+mn-cs"/>
              </a:rPr>
              <a:t>需要被频繁执行，则性能会大大降低。</a:t>
            </a:r>
            <a:endParaRPr kumimoji="1" lang="zh-CN" altLang="en-US" dirty="0"/>
          </a:p>
        </p:txBody>
      </p:sp>
      <p:sp>
        <p:nvSpPr>
          <p:cNvPr id="4" name="幻灯片编号占位符 3"/>
          <p:cNvSpPr>
            <a:spLocks noGrp="1"/>
          </p:cNvSpPr>
          <p:nvPr>
            <p:ph type="sldNum" sz="quarter" idx="10"/>
          </p:nvPr>
        </p:nvSpPr>
        <p:spPr/>
        <p:txBody>
          <a:bodyPr/>
          <a:lstStyle/>
          <a:p>
            <a:fld id="{212F91D8-849C-EC44-AFCD-7274ADB4DF4F}" type="slidenum">
              <a:rPr kumimoji="1" lang="zh-CN" altLang="en-US" smtClean="0"/>
              <a:t>4</a:t>
            </a:fld>
            <a:endParaRPr kumimoji="1" lang="zh-CN" altLang="en-US"/>
          </a:p>
        </p:txBody>
      </p:sp>
    </p:spTree>
    <p:extLst>
      <p:ext uri="{BB962C8B-B14F-4D97-AF65-F5344CB8AC3E}">
        <p14:creationId xmlns:p14="http://schemas.microsoft.com/office/powerpoint/2010/main" val="1209252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在静态初始化时创建单件，保证了线程安全。但是如果这个对象非常耗费资源，而在程序的执行过程中并没有使用到它，那就造成资源的浪费了。</a:t>
            </a:r>
            <a:endParaRPr kumimoji="1" lang="zh-CN" altLang="en-US" dirty="0"/>
          </a:p>
        </p:txBody>
      </p:sp>
      <p:sp>
        <p:nvSpPr>
          <p:cNvPr id="4" name="幻灯片编号占位符 3"/>
          <p:cNvSpPr>
            <a:spLocks noGrp="1"/>
          </p:cNvSpPr>
          <p:nvPr>
            <p:ph type="sldNum" sz="quarter" idx="10"/>
          </p:nvPr>
        </p:nvSpPr>
        <p:spPr/>
        <p:txBody>
          <a:bodyPr/>
          <a:lstStyle/>
          <a:p>
            <a:fld id="{212F91D8-849C-EC44-AFCD-7274ADB4DF4F}" type="slidenum">
              <a:rPr kumimoji="1" lang="zh-CN" altLang="en-US" smtClean="0"/>
              <a:t>5</a:t>
            </a:fld>
            <a:endParaRPr kumimoji="1" lang="zh-CN" altLang="en-US"/>
          </a:p>
        </p:txBody>
      </p:sp>
    </p:spTree>
    <p:extLst>
      <p:ext uri="{BB962C8B-B14F-4D97-AF65-F5344CB8AC3E}">
        <p14:creationId xmlns:p14="http://schemas.microsoft.com/office/powerpoint/2010/main" val="870877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smtClean="0">
                <a:solidFill>
                  <a:schemeClr val="tx1"/>
                </a:solidFill>
                <a:latin typeface="+mn-lt"/>
                <a:ea typeface="+mn-ea"/>
                <a:cs typeface="+mn-cs"/>
              </a:rPr>
              <a:t>加载：</a:t>
            </a:r>
          </a:p>
          <a:p>
            <a:r>
              <a:rPr lang="zh-CN" altLang="en-US" sz="1200" b="0" kern="1200" dirty="0" smtClean="0">
                <a:solidFill>
                  <a:schemeClr val="tx1"/>
                </a:solidFill>
                <a:latin typeface="+mn-lt"/>
                <a:ea typeface="+mn-ea"/>
                <a:cs typeface="+mn-cs"/>
              </a:rPr>
              <a:t>        在加载阶段，虚拟机主要完成三件事：</a:t>
            </a:r>
          </a:p>
          <a:p>
            <a:r>
              <a:rPr lang="en-US" altLang="zh-CN" sz="1200" b="0" kern="1200" dirty="0" smtClean="0">
                <a:solidFill>
                  <a:schemeClr val="tx1"/>
                </a:solidFill>
                <a:latin typeface="+mn-lt"/>
                <a:ea typeface="+mn-ea"/>
                <a:cs typeface="+mn-cs"/>
              </a:rPr>
              <a:t>1.</a:t>
            </a:r>
            <a:r>
              <a:rPr lang="zh-CN" altLang="en-US" sz="1200" b="0" kern="1200" dirty="0" smtClean="0">
                <a:solidFill>
                  <a:schemeClr val="tx1"/>
                </a:solidFill>
                <a:latin typeface="+mn-lt"/>
                <a:ea typeface="+mn-ea"/>
                <a:cs typeface="+mn-cs"/>
              </a:rPr>
              <a:t>通过一个类的全限定名来获取定义此类的二进制字节流。</a:t>
            </a:r>
          </a:p>
          <a:p>
            <a:r>
              <a:rPr lang="en-US" altLang="zh-CN" sz="1200" b="0" kern="1200" dirty="0" smtClean="0">
                <a:solidFill>
                  <a:schemeClr val="tx1"/>
                </a:solidFill>
                <a:latin typeface="+mn-lt"/>
                <a:ea typeface="+mn-ea"/>
                <a:cs typeface="+mn-cs"/>
              </a:rPr>
              <a:t>2.</a:t>
            </a:r>
            <a:r>
              <a:rPr lang="zh-CN" altLang="en-US" sz="1200" b="0" kern="1200" dirty="0" smtClean="0">
                <a:solidFill>
                  <a:schemeClr val="tx1"/>
                </a:solidFill>
                <a:latin typeface="+mn-lt"/>
                <a:ea typeface="+mn-ea"/>
                <a:cs typeface="+mn-cs"/>
              </a:rPr>
              <a:t>将这个字节流所代表的静态存储结构转化为方法区域的运行时</a:t>
            </a:r>
            <a:r>
              <a:rPr lang="zh-CN" altLang="en-US" sz="1200" b="1" kern="1200" dirty="0" smtClean="0">
                <a:solidFill>
                  <a:schemeClr val="tx1"/>
                </a:solidFill>
                <a:latin typeface="+mn-lt"/>
                <a:ea typeface="+mn-ea"/>
                <a:cs typeface="+mn-cs"/>
                <a:hlinkClick r:id="rId3"/>
              </a:rPr>
              <a:t>数据结构</a:t>
            </a:r>
            <a:r>
              <a:rPr lang="zh-CN" altLang="en-US" sz="1200" b="0" kern="1200" dirty="0" smtClean="0">
                <a:solidFill>
                  <a:schemeClr val="tx1"/>
                </a:solidFill>
                <a:latin typeface="+mn-lt"/>
                <a:ea typeface="+mn-ea"/>
                <a:cs typeface="+mn-cs"/>
                <a:hlinkClick r:id="rId3"/>
              </a:rPr>
              <a:t>。</a:t>
            </a:r>
          </a:p>
          <a:p>
            <a:r>
              <a:rPr lang="en-US" altLang="zh-CN" sz="1200" b="0" kern="1200" dirty="0" smtClean="0">
                <a:solidFill>
                  <a:schemeClr val="tx1"/>
                </a:solidFill>
                <a:latin typeface="+mn-lt"/>
                <a:ea typeface="+mn-ea"/>
                <a:cs typeface="+mn-cs"/>
              </a:rPr>
              <a:t>3.</a:t>
            </a:r>
            <a:r>
              <a:rPr lang="zh-CN" altLang="en-US" sz="1200" b="0" kern="1200" dirty="0" smtClean="0">
                <a:solidFill>
                  <a:schemeClr val="tx1"/>
                </a:solidFill>
                <a:latin typeface="+mn-lt"/>
                <a:ea typeface="+mn-ea"/>
                <a:cs typeface="+mn-cs"/>
              </a:rPr>
              <a:t>在</a:t>
            </a:r>
            <a:r>
              <a:rPr lang="en-US" altLang="zh-CN" sz="1200" b="1" kern="1200" dirty="0" smtClean="0">
                <a:solidFill>
                  <a:schemeClr val="tx1"/>
                </a:solidFill>
                <a:latin typeface="+mn-lt"/>
                <a:ea typeface="+mn-ea"/>
                <a:cs typeface="+mn-cs"/>
                <a:hlinkClick r:id="rId4"/>
              </a:rPr>
              <a:t>Java</a:t>
            </a:r>
            <a:r>
              <a:rPr lang="zh-CN" altLang="en-US" sz="1200" b="0" kern="1200" dirty="0" smtClean="0">
                <a:solidFill>
                  <a:schemeClr val="tx1"/>
                </a:solidFill>
                <a:latin typeface="+mn-lt"/>
                <a:ea typeface="+mn-ea"/>
                <a:cs typeface="+mn-cs"/>
                <a:hlinkClick r:id="rId4"/>
              </a:rPr>
              <a:t>堆中生成一个代表这个类的</a:t>
            </a:r>
            <a:r>
              <a:rPr lang="en-US" altLang="zh-CN" sz="1200" b="0" kern="1200" dirty="0" smtClean="0">
                <a:solidFill>
                  <a:schemeClr val="tx1"/>
                </a:solidFill>
                <a:latin typeface="+mn-lt"/>
                <a:ea typeface="+mn-ea"/>
                <a:cs typeface="+mn-cs"/>
                <a:hlinkClick r:id="rId4"/>
              </a:rPr>
              <a:t>java.lang.Class</a:t>
            </a:r>
            <a:r>
              <a:rPr lang="zh-CN" altLang="en-US" sz="1200" b="0" kern="1200" dirty="0" smtClean="0">
                <a:solidFill>
                  <a:schemeClr val="tx1"/>
                </a:solidFill>
                <a:latin typeface="+mn-lt"/>
                <a:ea typeface="+mn-ea"/>
                <a:cs typeface="+mn-cs"/>
                <a:hlinkClick r:id="rId4"/>
              </a:rPr>
              <a:t>对象，作为方法区域数据的访问入口。</a:t>
            </a:r>
          </a:p>
          <a:p>
            <a:r>
              <a:rPr lang="zh-CN" altLang="en-US" sz="1200" b="1" kern="1200" dirty="0" smtClean="0">
                <a:solidFill>
                  <a:schemeClr val="tx1"/>
                </a:solidFill>
                <a:latin typeface="+mn-lt"/>
                <a:ea typeface="+mn-ea"/>
                <a:cs typeface="+mn-cs"/>
              </a:rPr>
              <a:t>验证：</a:t>
            </a:r>
          </a:p>
          <a:p>
            <a:r>
              <a:rPr lang="zh-CN" altLang="en-US" sz="1200" b="0" kern="1200" dirty="0" smtClean="0">
                <a:solidFill>
                  <a:schemeClr val="tx1"/>
                </a:solidFill>
                <a:latin typeface="+mn-lt"/>
                <a:ea typeface="+mn-ea"/>
                <a:cs typeface="+mn-cs"/>
              </a:rPr>
              <a:t>        验证阶段作用是保证</a:t>
            </a:r>
            <a:r>
              <a:rPr lang="en-US" altLang="zh-CN" sz="1200" b="0" kern="1200" dirty="0" smtClean="0">
                <a:solidFill>
                  <a:schemeClr val="tx1"/>
                </a:solidFill>
                <a:latin typeface="+mn-lt"/>
                <a:ea typeface="+mn-ea"/>
                <a:cs typeface="+mn-cs"/>
              </a:rPr>
              <a:t>Class</a:t>
            </a:r>
            <a:r>
              <a:rPr lang="zh-CN" altLang="en-US" sz="1200" b="0" kern="1200" dirty="0" smtClean="0">
                <a:solidFill>
                  <a:schemeClr val="tx1"/>
                </a:solidFill>
                <a:latin typeface="+mn-lt"/>
                <a:ea typeface="+mn-ea"/>
                <a:cs typeface="+mn-cs"/>
              </a:rPr>
              <a:t>文件的字节流包含的信息符合</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规范，不会给</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造成危害。如果验证失败，就会抛出一个</a:t>
            </a:r>
            <a:r>
              <a:rPr lang="en-US" altLang="zh-CN" sz="1200" b="0" kern="1200" dirty="0" err="1" smtClean="0">
                <a:solidFill>
                  <a:schemeClr val="tx1"/>
                </a:solidFill>
                <a:latin typeface="+mn-lt"/>
                <a:ea typeface="+mn-ea"/>
                <a:cs typeface="+mn-cs"/>
              </a:rPr>
              <a:t>java.lang.VerifyError</a:t>
            </a:r>
            <a:r>
              <a:rPr lang="zh-CN" altLang="en-US" sz="1200" b="0" kern="1200" dirty="0" smtClean="0">
                <a:solidFill>
                  <a:schemeClr val="tx1"/>
                </a:solidFill>
                <a:latin typeface="+mn-lt"/>
                <a:ea typeface="+mn-ea"/>
                <a:cs typeface="+mn-cs"/>
              </a:rPr>
              <a:t>异常或其子类异常。验证过程分为四个阶段：</a:t>
            </a:r>
          </a:p>
          <a:p>
            <a:r>
              <a:rPr lang="en-US" altLang="zh-CN" sz="1200" b="0" kern="1200" dirty="0" smtClean="0">
                <a:solidFill>
                  <a:schemeClr val="tx1"/>
                </a:solidFill>
                <a:latin typeface="+mn-lt"/>
                <a:ea typeface="+mn-ea"/>
                <a:cs typeface="+mn-cs"/>
              </a:rPr>
              <a:t>1.</a:t>
            </a:r>
            <a:r>
              <a:rPr lang="zh-CN" altLang="en-US" sz="1200" b="0" kern="1200" dirty="0" smtClean="0">
                <a:solidFill>
                  <a:schemeClr val="tx1"/>
                </a:solidFill>
                <a:latin typeface="+mn-lt"/>
                <a:ea typeface="+mn-ea"/>
                <a:cs typeface="+mn-cs"/>
              </a:rPr>
              <a:t>文件格式验证：验证字节流文件是否符合</a:t>
            </a:r>
            <a:r>
              <a:rPr lang="en-US" altLang="zh-CN" sz="1200" b="0" kern="1200" dirty="0" smtClean="0">
                <a:solidFill>
                  <a:schemeClr val="tx1"/>
                </a:solidFill>
                <a:latin typeface="+mn-lt"/>
                <a:ea typeface="+mn-ea"/>
                <a:cs typeface="+mn-cs"/>
              </a:rPr>
              <a:t>Class</a:t>
            </a:r>
            <a:r>
              <a:rPr lang="zh-CN" altLang="en-US" sz="1200" b="0" kern="1200" dirty="0" smtClean="0">
                <a:solidFill>
                  <a:schemeClr val="tx1"/>
                </a:solidFill>
                <a:latin typeface="+mn-lt"/>
                <a:ea typeface="+mn-ea"/>
                <a:cs typeface="+mn-cs"/>
              </a:rPr>
              <a:t>文件格式的规范，并且能被当前虚拟机正确的处理。</a:t>
            </a:r>
          </a:p>
          <a:p>
            <a:r>
              <a:rPr lang="en-US" altLang="zh-CN" sz="1200" b="0" kern="1200" dirty="0" smtClean="0">
                <a:solidFill>
                  <a:schemeClr val="tx1"/>
                </a:solidFill>
                <a:latin typeface="+mn-lt"/>
                <a:ea typeface="+mn-ea"/>
                <a:cs typeface="+mn-cs"/>
              </a:rPr>
              <a:t>2.</a:t>
            </a:r>
            <a:r>
              <a:rPr lang="zh-CN" altLang="en-US" sz="1200" b="0" kern="1200" dirty="0" smtClean="0">
                <a:solidFill>
                  <a:schemeClr val="tx1"/>
                </a:solidFill>
                <a:latin typeface="+mn-lt"/>
                <a:ea typeface="+mn-ea"/>
                <a:cs typeface="+mn-cs"/>
              </a:rPr>
              <a:t>元数据验证：是对字节码描述的信息进行语义分析，以保证其描述的信息符合</a:t>
            </a:r>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语言的规范。</a:t>
            </a:r>
          </a:p>
          <a:p>
            <a:r>
              <a:rPr lang="en-US" altLang="zh-CN" sz="1200" b="0" kern="1200" dirty="0" smtClean="0">
                <a:solidFill>
                  <a:schemeClr val="tx1"/>
                </a:solidFill>
                <a:latin typeface="+mn-lt"/>
                <a:ea typeface="+mn-ea"/>
                <a:cs typeface="+mn-cs"/>
              </a:rPr>
              <a:t>3.</a:t>
            </a:r>
            <a:r>
              <a:rPr lang="zh-CN" altLang="en-US" sz="1200" b="0" kern="1200" dirty="0" smtClean="0">
                <a:solidFill>
                  <a:schemeClr val="tx1"/>
                </a:solidFill>
                <a:latin typeface="+mn-lt"/>
                <a:ea typeface="+mn-ea"/>
                <a:cs typeface="+mn-cs"/>
              </a:rPr>
              <a:t>字节码验证：主要是进行数据流和控制流的分析，保证被校验类的方法在运行时不会危害虚拟机。</a:t>
            </a:r>
          </a:p>
          <a:p>
            <a:r>
              <a:rPr lang="en-US" altLang="zh-CN" sz="1200" b="0" kern="1200" dirty="0" smtClean="0">
                <a:solidFill>
                  <a:schemeClr val="tx1"/>
                </a:solidFill>
                <a:latin typeface="+mn-lt"/>
                <a:ea typeface="+mn-ea"/>
                <a:cs typeface="+mn-cs"/>
              </a:rPr>
              <a:t>4.</a:t>
            </a:r>
            <a:r>
              <a:rPr lang="zh-CN" altLang="en-US" sz="1200" b="0" kern="1200" dirty="0" smtClean="0">
                <a:solidFill>
                  <a:schemeClr val="tx1"/>
                </a:solidFill>
                <a:latin typeface="+mn-lt"/>
                <a:ea typeface="+mn-ea"/>
                <a:cs typeface="+mn-cs"/>
              </a:rPr>
              <a:t>符号引用验证：符号引用验证发生在虚拟机将符号引用转化为直接引用的时候，这个转化动作将在解析阶段中发生。</a:t>
            </a:r>
          </a:p>
          <a:p>
            <a:r>
              <a:rPr lang="zh-CN" altLang="en-US" sz="1200" b="1" kern="1200" dirty="0" smtClean="0">
                <a:solidFill>
                  <a:schemeClr val="tx1"/>
                </a:solidFill>
                <a:latin typeface="+mn-lt"/>
                <a:ea typeface="+mn-ea"/>
                <a:cs typeface="+mn-cs"/>
              </a:rPr>
              <a:t>准备：</a:t>
            </a:r>
          </a:p>
          <a:p>
            <a:r>
              <a:rPr lang="zh-CN" altLang="en-US" sz="1200" b="0" kern="1200" dirty="0" smtClean="0">
                <a:solidFill>
                  <a:schemeClr val="tx1"/>
                </a:solidFill>
                <a:latin typeface="+mn-lt"/>
                <a:ea typeface="+mn-ea"/>
                <a:cs typeface="+mn-cs"/>
              </a:rPr>
              <a:t>        准备阶段为变量分配内存并设置类变量的初始化。在这个阶段分配的仅为类的变量（</a:t>
            </a:r>
            <a:r>
              <a:rPr lang="en-US" altLang="zh-CN" sz="1200" b="0" kern="1200" dirty="0" smtClean="0">
                <a:solidFill>
                  <a:schemeClr val="tx1"/>
                </a:solidFill>
                <a:latin typeface="+mn-lt"/>
                <a:ea typeface="+mn-ea"/>
                <a:cs typeface="+mn-cs"/>
              </a:rPr>
              <a:t>static</a:t>
            </a:r>
            <a:r>
              <a:rPr lang="zh-CN" altLang="en-US" sz="1200" b="0" kern="1200" dirty="0" smtClean="0">
                <a:solidFill>
                  <a:schemeClr val="tx1"/>
                </a:solidFill>
                <a:latin typeface="+mn-lt"/>
                <a:ea typeface="+mn-ea"/>
                <a:cs typeface="+mn-cs"/>
              </a:rPr>
              <a:t>修饰的变量），而不包括类的实例变量。对已非</a:t>
            </a:r>
            <a:r>
              <a:rPr lang="en-US" altLang="zh-CN" sz="1200" b="0" kern="1200" dirty="0" smtClean="0">
                <a:solidFill>
                  <a:schemeClr val="tx1"/>
                </a:solidFill>
                <a:latin typeface="+mn-lt"/>
                <a:ea typeface="+mn-ea"/>
                <a:cs typeface="+mn-cs"/>
              </a:rPr>
              <a:t>final</a:t>
            </a:r>
            <a:r>
              <a:rPr lang="zh-CN" altLang="en-US" sz="1200" b="0" kern="1200" dirty="0" smtClean="0">
                <a:solidFill>
                  <a:schemeClr val="tx1"/>
                </a:solidFill>
                <a:latin typeface="+mn-lt"/>
                <a:ea typeface="+mn-ea"/>
                <a:cs typeface="+mn-cs"/>
              </a:rPr>
              <a:t>的变量，</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会将其设置成“零值”，而不是其赋值语句的值：</a:t>
            </a:r>
          </a:p>
          <a:p>
            <a:r>
              <a:rPr lang="sk-SK" altLang="zh-CN" sz="1200" b="0" kern="1200" dirty="0" err="1" smtClean="0">
                <a:solidFill>
                  <a:schemeClr val="tx1"/>
                </a:solidFill>
                <a:latin typeface="+mn-lt"/>
                <a:ea typeface="+mn-ea"/>
                <a:cs typeface="+mn-cs"/>
              </a:rPr>
              <a:t>pirvate</a:t>
            </a:r>
            <a:r>
              <a:rPr lang="sk-SK" altLang="zh-CN" sz="1200" b="0" kern="1200" dirty="0" smtClean="0">
                <a:solidFill>
                  <a:schemeClr val="tx1"/>
                </a:solidFill>
                <a:latin typeface="+mn-lt"/>
                <a:ea typeface="+mn-ea"/>
                <a:cs typeface="+mn-cs"/>
              </a:rPr>
              <a:t> </a:t>
            </a:r>
            <a:r>
              <a:rPr lang="sk-SK" altLang="zh-CN" sz="1200" b="0" kern="1200" dirty="0" err="1" smtClean="0">
                <a:solidFill>
                  <a:schemeClr val="tx1"/>
                </a:solidFill>
                <a:latin typeface="+mn-lt"/>
                <a:ea typeface="+mn-ea"/>
                <a:cs typeface="+mn-cs"/>
              </a:rPr>
              <a:t>static</a:t>
            </a:r>
            <a:r>
              <a:rPr lang="sk-SK" altLang="zh-CN" sz="1200" b="0" kern="1200" dirty="0" smtClean="0">
                <a:solidFill>
                  <a:schemeClr val="tx1"/>
                </a:solidFill>
                <a:latin typeface="+mn-lt"/>
                <a:ea typeface="+mn-ea"/>
                <a:cs typeface="+mn-cs"/>
              </a:rPr>
              <a:t> </a:t>
            </a:r>
            <a:r>
              <a:rPr lang="sk-SK" altLang="zh-CN" sz="1200" b="0" kern="1200" dirty="0" err="1" smtClean="0">
                <a:solidFill>
                  <a:schemeClr val="tx1"/>
                </a:solidFill>
                <a:latin typeface="+mn-lt"/>
                <a:ea typeface="+mn-ea"/>
                <a:cs typeface="+mn-cs"/>
              </a:rPr>
              <a:t>int</a:t>
            </a:r>
            <a:r>
              <a:rPr lang="sk-SK" altLang="zh-CN" sz="1200" b="0" kern="1200" dirty="0" smtClean="0">
                <a:solidFill>
                  <a:schemeClr val="tx1"/>
                </a:solidFill>
                <a:latin typeface="+mn-lt"/>
                <a:ea typeface="+mn-ea"/>
                <a:cs typeface="+mn-cs"/>
              </a:rPr>
              <a:t> </a:t>
            </a:r>
            <a:r>
              <a:rPr lang="sk-SK" altLang="zh-CN" sz="1200" b="0" kern="1200" dirty="0" err="1" smtClean="0">
                <a:solidFill>
                  <a:schemeClr val="tx1"/>
                </a:solidFill>
                <a:latin typeface="+mn-lt"/>
                <a:ea typeface="+mn-ea"/>
                <a:cs typeface="+mn-cs"/>
              </a:rPr>
              <a:t>size</a:t>
            </a:r>
            <a:r>
              <a:rPr lang="sk-SK" altLang="zh-CN" sz="1200" b="0" kern="1200" dirty="0" smtClean="0">
                <a:solidFill>
                  <a:schemeClr val="tx1"/>
                </a:solidFill>
                <a:latin typeface="+mn-lt"/>
                <a:ea typeface="+mn-ea"/>
                <a:cs typeface="+mn-cs"/>
              </a:rPr>
              <a:t> = 12;</a:t>
            </a:r>
          </a:p>
          <a:p>
            <a:r>
              <a:rPr lang="zh-CN" altLang="en-US" sz="1200" b="0" kern="1200" dirty="0" smtClean="0">
                <a:solidFill>
                  <a:schemeClr val="tx1"/>
                </a:solidFill>
                <a:latin typeface="+mn-lt"/>
                <a:ea typeface="+mn-ea"/>
                <a:cs typeface="+mn-cs"/>
              </a:rPr>
              <a:t>        那么在这个阶段，</a:t>
            </a:r>
            <a:r>
              <a:rPr lang="en-US" altLang="zh-CN" sz="1200" b="0" kern="1200" dirty="0" smtClean="0">
                <a:solidFill>
                  <a:schemeClr val="tx1"/>
                </a:solidFill>
                <a:latin typeface="+mn-lt"/>
                <a:ea typeface="+mn-ea"/>
                <a:cs typeface="+mn-cs"/>
              </a:rPr>
              <a:t>size</a:t>
            </a:r>
            <a:r>
              <a:rPr lang="zh-CN" altLang="en-US" sz="1200" b="0" kern="1200" dirty="0" smtClean="0">
                <a:solidFill>
                  <a:schemeClr val="tx1"/>
                </a:solidFill>
                <a:latin typeface="+mn-lt"/>
                <a:ea typeface="+mn-ea"/>
                <a:cs typeface="+mn-cs"/>
              </a:rPr>
              <a:t>的值为</a:t>
            </a:r>
            <a:r>
              <a:rPr lang="en-US" altLang="zh-CN" sz="1200" b="0" kern="1200" dirty="0" smtClean="0">
                <a:solidFill>
                  <a:schemeClr val="tx1"/>
                </a:solidFill>
                <a:latin typeface="+mn-lt"/>
                <a:ea typeface="+mn-ea"/>
                <a:cs typeface="+mn-cs"/>
              </a:rPr>
              <a:t>0</a:t>
            </a:r>
            <a:r>
              <a:rPr lang="zh-CN" altLang="en-US" sz="1200" b="0" kern="1200" dirty="0" smtClean="0">
                <a:solidFill>
                  <a:schemeClr val="tx1"/>
                </a:solidFill>
                <a:latin typeface="+mn-lt"/>
                <a:ea typeface="+mn-ea"/>
                <a:cs typeface="+mn-cs"/>
              </a:rPr>
              <a:t>，而不是</a:t>
            </a:r>
            <a:r>
              <a:rPr lang="en-US" altLang="zh-CN" sz="1200" b="0" kern="1200" dirty="0" smtClean="0">
                <a:solidFill>
                  <a:schemeClr val="tx1"/>
                </a:solidFill>
                <a:latin typeface="+mn-lt"/>
                <a:ea typeface="+mn-ea"/>
                <a:cs typeface="+mn-cs"/>
              </a:rPr>
              <a:t>12</a:t>
            </a:r>
            <a:r>
              <a:rPr lang="zh-CN" altLang="en-US" sz="1200" b="0" kern="1200" dirty="0" smtClean="0">
                <a:solidFill>
                  <a:schemeClr val="tx1"/>
                </a:solidFill>
                <a:latin typeface="+mn-lt"/>
                <a:ea typeface="+mn-ea"/>
                <a:cs typeface="+mn-cs"/>
              </a:rPr>
              <a:t>。 </a:t>
            </a:r>
            <a:r>
              <a:rPr lang="en-US" altLang="zh-CN" sz="1200" b="0" kern="1200" dirty="0" smtClean="0">
                <a:solidFill>
                  <a:schemeClr val="tx1"/>
                </a:solidFill>
                <a:latin typeface="+mn-lt"/>
                <a:ea typeface="+mn-ea"/>
                <a:cs typeface="+mn-cs"/>
              </a:rPr>
              <a:t>final</a:t>
            </a:r>
            <a:r>
              <a:rPr lang="zh-CN" altLang="en-US" sz="1200" b="0" kern="1200" dirty="0" smtClean="0">
                <a:solidFill>
                  <a:schemeClr val="tx1"/>
                </a:solidFill>
                <a:latin typeface="+mn-lt"/>
                <a:ea typeface="+mn-ea"/>
                <a:cs typeface="+mn-cs"/>
              </a:rPr>
              <a:t>修饰的类变量将会赋值成真实的值。</a:t>
            </a:r>
          </a:p>
          <a:p>
            <a:r>
              <a:rPr lang="zh-CN" altLang="en-US" sz="1200" b="1" kern="1200" dirty="0" smtClean="0">
                <a:solidFill>
                  <a:schemeClr val="tx1"/>
                </a:solidFill>
                <a:latin typeface="+mn-lt"/>
                <a:ea typeface="+mn-ea"/>
                <a:cs typeface="+mn-cs"/>
              </a:rPr>
              <a:t>解析：</a:t>
            </a:r>
          </a:p>
          <a:p>
            <a:r>
              <a:rPr lang="zh-CN" altLang="en-US" sz="1200" b="0" kern="1200" dirty="0" smtClean="0">
                <a:solidFill>
                  <a:schemeClr val="tx1"/>
                </a:solidFill>
                <a:latin typeface="+mn-lt"/>
                <a:ea typeface="+mn-ea"/>
                <a:cs typeface="+mn-cs"/>
              </a:rPr>
              <a:t>        解析过程是将常量池内的符号引用替换成直接引用。主要包括四种类型引用的解析。类或接口的解析、字段解析、方法解析、接口方法解析。</a:t>
            </a:r>
          </a:p>
          <a:p>
            <a:r>
              <a:rPr lang="zh-CN" altLang="en-US" sz="1200" b="1" kern="1200" dirty="0" smtClean="0">
                <a:solidFill>
                  <a:schemeClr val="tx1"/>
                </a:solidFill>
                <a:latin typeface="+mn-lt"/>
                <a:ea typeface="+mn-ea"/>
                <a:cs typeface="+mn-cs"/>
              </a:rPr>
              <a:t>初始化：</a:t>
            </a:r>
          </a:p>
          <a:p>
            <a:r>
              <a:rPr lang="zh-CN" altLang="en-US" sz="1200" b="0" kern="1200" dirty="0" smtClean="0">
                <a:solidFill>
                  <a:schemeClr val="tx1"/>
                </a:solidFill>
                <a:latin typeface="+mn-lt"/>
                <a:ea typeface="+mn-ea"/>
                <a:cs typeface="+mn-cs"/>
              </a:rPr>
              <a:t>        在准备阶段，类变量已经经过一次初始化了，在这个阶段，则是根据程序员通过程序制定的计划去初始化类的变量和其他资源。这些资源有</a:t>
            </a:r>
            <a:r>
              <a:rPr lang="en-US" altLang="zh-CN" sz="1200" b="0" kern="1200" dirty="0" smtClean="0">
                <a:solidFill>
                  <a:schemeClr val="tx1"/>
                </a:solidFill>
                <a:latin typeface="+mn-lt"/>
                <a:ea typeface="+mn-ea"/>
                <a:cs typeface="+mn-cs"/>
              </a:rPr>
              <a:t>static{}</a:t>
            </a:r>
            <a:r>
              <a:rPr lang="zh-CN" altLang="en-US" sz="1200" b="0" kern="1200" dirty="0" smtClean="0">
                <a:solidFill>
                  <a:schemeClr val="tx1"/>
                </a:solidFill>
                <a:latin typeface="+mn-lt"/>
                <a:ea typeface="+mn-ea"/>
                <a:cs typeface="+mn-cs"/>
              </a:rPr>
              <a:t>块，构造函数，父类的初始化等。</a:t>
            </a:r>
          </a:p>
          <a:p>
            <a:r>
              <a:rPr lang="zh-CN" altLang="en-US" sz="1200" b="0" kern="1200" dirty="0" smtClean="0">
                <a:solidFill>
                  <a:schemeClr val="tx1"/>
                </a:solidFill>
                <a:latin typeface="+mn-lt"/>
                <a:ea typeface="+mn-ea"/>
                <a:cs typeface="+mn-cs"/>
              </a:rPr>
              <a:t>        至于使用和卸载阶段阶段，这里不再过多说明，使用过程就是根据程序定义的行为执行，卸载由</a:t>
            </a:r>
            <a:r>
              <a:rPr lang="en-US" altLang="zh-CN" sz="1200" b="0" kern="1200" dirty="0" smtClean="0">
                <a:solidFill>
                  <a:schemeClr val="tx1"/>
                </a:solidFill>
                <a:latin typeface="+mn-lt"/>
                <a:ea typeface="+mn-ea"/>
                <a:cs typeface="+mn-cs"/>
              </a:rPr>
              <a:t>GC</a:t>
            </a:r>
            <a:r>
              <a:rPr lang="zh-CN" altLang="en-US" sz="1200" b="0" kern="1200" dirty="0" smtClean="0">
                <a:solidFill>
                  <a:schemeClr val="tx1"/>
                </a:solidFill>
                <a:latin typeface="+mn-lt"/>
                <a:ea typeface="+mn-ea"/>
                <a:cs typeface="+mn-cs"/>
              </a:rPr>
              <a:t>完成。</a:t>
            </a:r>
            <a:endParaRPr kumimoji="1" lang="zh-CN" altLang="en-US" dirty="0"/>
          </a:p>
        </p:txBody>
      </p:sp>
      <p:sp>
        <p:nvSpPr>
          <p:cNvPr id="4" name="幻灯片编号占位符 3"/>
          <p:cNvSpPr>
            <a:spLocks noGrp="1"/>
          </p:cNvSpPr>
          <p:nvPr>
            <p:ph type="sldNum" sz="quarter" idx="10"/>
          </p:nvPr>
        </p:nvSpPr>
        <p:spPr/>
        <p:txBody>
          <a:bodyPr/>
          <a:lstStyle/>
          <a:p>
            <a:fld id="{212F91D8-849C-EC44-AFCD-7274ADB4DF4F}" type="slidenum">
              <a:rPr kumimoji="1" lang="zh-CN" altLang="en-US" smtClean="0"/>
              <a:t>6</a:t>
            </a:fld>
            <a:endParaRPr kumimoji="1" lang="zh-CN" altLang="en-US"/>
          </a:p>
        </p:txBody>
      </p:sp>
    </p:spTree>
    <p:extLst>
      <p:ext uri="{BB962C8B-B14F-4D97-AF65-F5344CB8AC3E}">
        <p14:creationId xmlns:p14="http://schemas.microsoft.com/office/powerpoint/2010/main" val="99400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200" dirty="0" smtClean="0">
                <a:solidFill>
                  <a:schemeClr val="tx1"/>
                </a:solidFill>
                <a:latin typeface="+mn-lt"/>
                <a:ea typeface="+mn-ea"/>
                <a:cs typeface="+mn-cs"/>
              </a:rPr>
              <a:t>PC</a:t>
            </a:r>
            <a:r>
              <a:rPr lang="zh-CN" altLang="en-US" sz="1200" b="1" kern="1200" dirty="0" smtClean="0">
                <a:solidFill>
                  <a:schemeClr val="tx1"/>
                </a:solidFill>
                <a:latin typeface="+mn-lt"/>
                <a:ea typeface="+mn-ea"/>
                <a:cs typeface="+mn-cs"/>
              </a:rPr>
              <a:t>寄存器</a:t>
            </a:r>
            <a:endParaRPr lang="zh-CN" altLang="en-US" sz="1200" b="0" kern="1200" dirty="0" smtClean="0">
              <a:solidFill>
                <a:schemeClr val="tx1"/>
              </a:solidFill>
              <a:latin typeface="+mn-lt"/>
              <a:ea typeface="+mn-ea"/>
              <a:cs typeface="+mn-cs"/>
            </a:endParaRPr>
          </a:p>
          <a:p>
            <a:r>
              <a:rPr lang="zh-CN" altLang="en-US" sz="1200" b="0" kern="1200" dirty="0" smtClean="0">
                <a:solidFill>
                  <a:schemeClr val="tx1"/>
                </a:solidFill>
                <a:latin typeface="+mn-lt"/>
                <a:ea typeface="+mn-ea"/>
                <a:cs typeface="+mn-cs"/>
              </a:rPr>
              <a:t>也叫程序计数器（</a:t>
            </a:r>
            <a:r>
              <a:rPr lang="en-US" altLang="zh-CN" sz="1200" b="0" kern="1200" dirty="0" smtClean="0">
                <a:solidFill>
                  <a:schemeClr val="tx1"/>
                </a:solidFill>
                <a:latin typeface="+mn-lt"/>
                <a:ea typeface="+mn-ea"/>
                <a:cs typeface="+mn-cs"/>
              </a:rPr>
              <a:t>Program Counter Register</a:t>
            </a:r>
            <a:r>
              <a:rPr lang="zh-CN" altLang="en-US" sz="1200" b="0" kern="1200" dirty="0" smtClean="0">
                <a:solidFill>
                  <a:schemeClr val="tx1"/>
                </a:solidFill>
                <a:latin typeface="+mn-lt"/>
                <a:ea typeface="+mn-ea"/>
                <a:cs typeface="+mn-cs"/>
              </a:rPr>
              <a:t>）是一块较小的内存空间，它的作用可以看做是当前线程所执行的字节码的信号指示器。</a:t>
            </a:r>
          </a:p>
          <a:p>
            <a:r>
              <a:rPr lang="zh-CN" altLang="en-US" sz="1200" b="0" kern="1200" dirty="0" smtClean="0">
                <a:solidFill>
                  <a:schemeClr val="tx1"/>
                </a:solidFill>
                <a:latin typeface="+mn-lt"/>
                <a:ea typeface="+mn-ea"/>
                <a:cs typeface="+mn-cs"/>
              </a:rPr>
              <a:t>每一条</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线程都有自己的</a:t>
            </a:r>
            <a:r>
              <a:rPr lang="en-US" altLang="zh-CN" sz="1200" b="0" kern="1200" dirty="0" smtClean="0">
                <a:solidFill>
                  <a:schemeClr val="tx1"/>
                </a:solidFill>
                <a:latin typeface="+mn-lt"/>
                <a:ea typeface="+mn-ea"/>
                <a:cs typeface="+mn-cs"/>
              </a:rPr>
              <a:t>PC</a:t>
            </a:r>
            <a:r>
              <a:rPr lang="zh-CN" altLang="en-US" sz="1200" b="0" kern="1200" dirty="0" smtClean="0">
                <a:solidFill>
                  <a:schemeClr val="tx1"/>
                </a:solidFill>
                <a:latin typeface="+mn-lt"/>
                <a:ea typeface="+mn-ea"/>
                <a:cs typeface="+mn-cs"/>
              </a:rPr>
              <a:t>寄存器</a:t>
            </a:r>
          </a:p>
          <a:p>
            <a:r>
              <a:rPr lang="zh-CN" altLang="en-US" sz="1200" b="0" kern="1200" dirty="0" smtClean="0">
                <a:solidFill>
                  <a:schemeClr val="tx1"/>
                </a:solidFill>
                <a:latin typeface="+mn-lt"/>
                <a:ea typeface="+mn-ea"/>
                <a:cs typeface="+mn-cs"/>
              </a:rPr>
              <a:t>在任意时刻，一条</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线程只会执行一个方法的代码。该方法称为该线程的当前方法（</a:t>
            </a:r>
            <a:r>
              <a:rPr lang="en-US" altLang="zh-CN" sz="1200" b="0" kern="1200" dirty="0" smtClean="0">
                <a:solidFill>
                  <a:schemeClr val="tx1"/>
                </a:solidFill>
                <a:latin typeface="+mn-lt"/>
                <a:ea typeface="+mn-ea"/>
                <a:cs typeface="+mn-cs"/>
              </a:rPr>
              <a:t>Current Method</a:t>
            </a:r>
            <a:r>
              <a:rPr lang="zh-CN" altLang="en-US" sz="1200" b="0" kern="1200" dirty="0" smtClean="0">
                <a:solidFill>
                  <a:schemeClr val="tx1"/>
                </a:solidFill>
                <a:latin typeface="+mn-lt"/>
                <a:ea typeface="+mn-ea"/>
                <a:cs typeface="+mn-cs"/>
              </a:rPr>
              <a:t>）</a:t>
            </a:r>
          </a:p>
          <a:p>
            <a:r>
              <a:rPr lang="zh-CN" altLang="en-US" sz="1200" b="0" kern="1200" dirty="0" smtClean="0">
                <a:solidFill>
                  <a:schemeClr val="tx1"/>
                </a:solidFill>
                <a:latin typeface="+mn-lt"/>
                <a:ea typeface="+mn-ea"/>
                <a:cs typeface="+mn-cs"/>
              </a:rPr>
              <a:t>如果该方法是</a:t>
            </a:r>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方法，那</a:t>
            </a:r>
            <a:r>
              <a:rPr lang="en-US" altLang="zh-CN" sz="1200" b="0" kern="1200" dirty="0" smtClean="0">
                <a:solidFill>
                  <a:schemeClr val="tx1"/>
                </a:solidFill>
                <a:latin typeface="+mn-lt"/>
                <a:ea typeface="+mn-ea"/>
                <a:cs typeface="+mn-cs"/>
              </a:rPr>
              <a:t>PC</a:t>
            </a:r>
            <a:r>
              <a:rPr lang="zh-CN" altLang="en-US" sz="1200" b="0" kern="1200" dirty="0" smtClean="0">
                <a:solidFill>
                  <a:schemeClr val="tx1"/>
                </a:solidFill>
                <a:latin typeface="+mn-lt"/>
                <a:ea typeface="+mn-ea"/>
                <a:cs typeface="+mn-cs"/>
              </a:rPr>
              <a:t>寄存器保存</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正在执行的字节码指令的地址</a:t>
            </a:r>
          </a:p>
          <a:p>
            <a:r>
              <a:rPr lang="zh-CN" altLang="en-US" sz="1200" b="0" kern="1200" dirty="0" smtClean="0">
                <a:solidFill>
                  <a:schemeClr val="tx1"/>
                </a:solidFill>
                <a:latin typeface="+mn-lt"/>
                <a:ea typeface="+mn-ea"/>
                <a:cs typeface="+mn-cs"/>
              </a:rPr>
              <a:t>如果该方法是</a:t>
            </a:r>
            <a:r>
              <a:rPr lang="en-US" altLang="zh-CN" sz="1200" b="0" kern="1200" dirty="0" smtClean="0">
                <a:solidFill>
                  <a:schemeClr val="tx1"/>
                </a:solidFill>
                <a:latin typeface="+mn-lt"/>
                <a:ea typeface="+mn-ea"/>
                <a:cs typeface="+mn-cs"/>
              </a:rPr>
              <a:t>native</a:t>
            </a:r>
            <a:r>
              <a:rPr lang="zh-CN" altLang="en-US" sz="1200" b="0" kern="1200" dirty="0" smtClean="0">
                <a:solidFill>
                  <a:schemeClr val="tx1"/>
                </a:solidFill>
                <a:latin typeface="+mn-lt"/>
                <a:ea typeface="+mn-ea"/>
                <a:cs typeface="+mn-cs"/>
              </a:rPr>
              <a:t>，那</a:t>
            </a:r>
            <a:r>
              <a:rPr lang="en-US" altLang="zh-CN" sz="1200" b="0" kern="1200" dirty="0" smtClean="0">
                <a:solidFill>
                  <a:schemeClr val="tx1"/>
                </a:solidFill>
                <a:latin typeface="+mn-lt"/>
                <a:ea typeface="+mn-ea"/>
                <a:cs typeface="+mn-cs"/>
              </a:rPr>
              <a:t>PC</a:t>
            </a:r>
            <a:r>
              <a:rPr lang="zh-CN" altLang="en-US" sz="1200" b="0" kern="1200" dirty="0" smtClean="0">
                <a:solidFill>
                  <a:schemeClr val="tx1"/>
                </a:solidFill>
                <a:latin typeface="+mn-lt"/>
                <a:ea typeface="+mn-ea"/>
                <a:cs typeface="+mn-cs"/>
              </a:rPr>
              <a:t>寄存器的值是</a:t>
            </a:r>
            <a:r>
              <a:rPr lang="en-US" altLang="zh-CN" sz="1200" b="0" kern="1200" dirty="0" smtClean="0">
                <a:solidFill>
                  <a:schemeClr val="tx1"/>
                </a:solidFill>
                <a:latin typeface="+mn-lt"/>
                <a:ea typeface="+mn-ea"/>
                <a:cs typeface="+mn-cs"/>
              </a:rPr>
              <a:t>undefined</a:t>
            </a:r>
            <a:r>
              <a:rPr lang="zh-CN" altLang="en-US" sz="1200" b="0" kern="1200" dirty="0" smtClean="0">
                <a:solidFill>
                  <a:schemeClr val="tx1"/>
                </a:solidFill>
                <a:latin typeface="+mn-lt"/>
                <a:ea typeface="+mn-ea"/>
                <a:cs typeface="+mn-cs"/>
              </a:rPr>
              <a:t>。</a:t>
            </a:r>
          </a:p>
          <a:p>
            <a:r>
              <a:rPr lang="zh-CN" altLang="en-US" sz="1200" b="0" kern="1200" dirty="0" smtClean="0">
                <a:solidFill>
                  <a:schemeClr val="tx1"/>
                </a:solidFill>
                <a:latin typeface="+mn-lt"/>
                <a:ea typeface="+mn-ea"/>
                <a:cs typeface="+mn-cs"/>
              </a:rPr>
              <a:t>此内存区域是唯一一个在</a:t>
            </a:r>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虚拟机规范中没有规定任何</a:t>
            </a:r>
            <a:r>
              <a:rPr lang="en-US" altLang="zh-CN" sz="1200" b="0" kern="1200" dirty="0" err="1" smtClean="0">
                <a:solidFill>
                  <a:schemeClr val="tx1"/>
                </a:solidFill>
                <a:latin typeface="+mn-lt"/>
                <a:ea typeface="+mn-ea"/>
                <a:cs typeface="+mn-cs"/>
              </a:rPr>
              <a:t>OutOfMemoryError</a:t>
            </a:r>
            <a:r>
              <a:rPr lang="zh-CN" altLang="en-US" sz="1200" b="0" kern="1200" dirty="0" smtClean="0">
                <a:solidFill>
                  <a:schemeClr val="tx1"/>
                </a:solidFill>
                <a:latin typeface="+mn-lt"/>
                <a:ea typeface="+mn-ea"/>
                <a:cs typeface="+mn-cs"/>
              </a:rPr>
              <a:t>情况的区域。</a:t>
            </a:r>
          </a:p>
          <a:p>
            <a:r>
              <a:rPr lang="sk-SK" altLang="zh-CN" sz="1200" b="0" kern="1200" dirty="0" smtClean="0">
                <a:solidFill>
                  <a:schemeClr val="tx1"/>
                </a:solidFill>
                <a:latin typeface="+mn-lt"/>
                <a:ea typeface="+mn-ea"/>
                <a:cs typeface="+mn-cs"/>
              </a:rPr>
              <a:t> </a:t>
            </a:r>
          </a:p>
          <a:p>
            <a:r>
              <a:rPr lang="en-US" altLang="zh-CN" sz="1200" b="1" kern="1200" dirty="0" smtClean="0">
                <a:solidFill>
                  <a:schemeClr val="tx1"/>
                </a:solidFill>
                <a:latin typeface="+mn-lt"/>
                <a:ea typeface="+mn-ea"/>
                <a:cs typeface="+mn-cs"/>
              </a:rPr>
              <a:t>Java</a:t>
            </a:r>
            <a:r>
              <a:rPr lang="zh-CN" altLang="en-US" sz="1200" b="1" kern="1200" dirty="0" smtClean="0">
                <a:solidFill>
                  <a:schemeClr val="tx1"/>
                </a:solidFill>
                <a:latin typeface="+mn-lt"/>
                <a:ea typeface="+mn-ea"/>
                <a:cs typeface="+mn-cs"/>
              </a:rPr>
              <a:t>虚拟机栈</a:t>
            </a:r>
            <a:endParaRPr lang="zh-CN" altLang="en-US" sz="1200" b="0" kern="1200" dirty="0" smtClean="0">
              <a:solidFill>
                <a:schemeClr val="tx1"/>
              </a:solidFill>
              <a:latin typeface="+mn-lt"/>
              <a:ea typeface="+mn-ea"/>
              <a:cs typeface="+mn-cs"/>
            </a:endParaRPr>
          </a:p>
          <a:p>
            <a:r>
              <a:rPr lang="zh-CN" altLang="en-US" sz="1200" b="0" kern="1200" dirty="0" smtClean="0">
                <a:solidFill>
                  <a:schemeClr val="tx1"/>
                </a:solidFill>
                <a:latin typeface="+mn-lt"/>
                <a:ea typeface="+mn-ea"/>
                <a:cs typeface="+mn-cs"/>
              </a:rPr>
              <a:t>与</a:t>
            </a:r>
            <a:r>
              <a:rPr lang="en-US" altLang="zh-CN" sz="1200" b="0" kern="1200" dirty="0" smtClean="0">
                <a:solidFill>
                  <a:schemeClr val="tx1"/>
                </a:solidFill>
                <a:latin typeface="+mn-lt"/>
                <a:ea typeface="+mn-ea"/>
                <a:cs typeface="+mn-cs"/>
              </a:rPr>
              <a:t>PC</a:t>
            </a:r>
            <a:r>
              <a:rPr lang="zh-CN" altLang="en-US" sz="1200" b="0" kern="1200" dirty="0" smtClean="0">
                <a:solidFill>
                  <a:schemeClr val="tx1"/>
                </a:solidFill>
                <a:latin typeface="+mn-lt"/>
                <a:ea typeface="+mn-ea"/>
                <a:cs typeface="+mn-cs"/>
              </a:rPr>
              <a:t>寄存器一样，</a:t>
            </a:r>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虚拟机栈（</a:t>
            </a:r>
            <a:r>
              <a:rPr lang="en-US" altLang="zh-CN" sz="1200" b="0" kern="1200" dirty="0" smtClean="0">
                <a:solidFill>
                  <a:schemeClr val="tx1"/>
                </a:solidFill>
                <a:latin typeface="+mn-lt"/>
                <a:ea typeface="+mn-ea"/>
                <a:cs typeface="+mn-cs"/>
              </a:rPr>
              <a:t>Java Virtual Machine Stack</a:t>
            </a:r>
            <a:r>
              <a:rPr lang="zh-CN" altLang="en-US" sz="1200" b="0" kern="1200" dirty="0" smtClean="0">
                <a:solidFill>
                  <a:schemeClr val="tx1"/>
                </a:solidFill>
                <a:latin typeface="+mn-lt"/>
                <a:ea typeface="+mn-ea"/>
                <a:cs typeface="+mn-cs"/>
              </a:rPr>
              <a:t>）也是线程私有的。每一个</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线程都有自己的</a:t>
            </a:r>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虚拟机栈，这个栈与线程同时创建，它的生命周期与线程相同。</a:t>
            </a:r>
          </a:p>
          <a:p>
            <a:r>
              <a:rPr lang="zh-CN" altLang="en-US" sz="1200" b="0" kern="1200" dirty="0" smtClean="0">
                <a:solidFill>
                  <a:schemeClr val="tx1"/>
                </a:solidFill>
                <a:latin typeface="+mn-lt"/>
                <a:ea typeface="+mn-ea"/>
                <a:cs typeface="+mn-cs"/>
              </a:rPr>
              <a:t>虚拟机栈描述的是</a:t>
            </a:r>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方法执行的内存模型：每个方法被执行的时候都会同时创建一个栈帧（</a:t>
            </a:r>
            <a:r>
              <a:rPr lang="en-US" altLang="zh-CN" sz="1200" b="0" kern="1200" dirty="0" smtClean="0">
                <a:solidFill>
                  <a:schemeClr val="tx1"/>
                </a:solidFill>
                <a:latin typeface="+mn-lt"/>
                <a:ea typeface="+mn-ea"/>
                <a:cs typeface="+mn-cs"/>
              </a:rPr>
              <a:t>Stack Frame</a:t>
            </a:r>
            <a:r>
              <a:rPr lang="zh-CN" altLang="en-US" sz="1200" b="0" kern="1200" dirty="0" smtClean="0">
                <a:solidFill>
                  <a:schemeClr val="tx1"/>
                </a:solidFill>
                <a:latin typeface="+mn-lt"/>
                <a:ea typeface="+mn-ea"/>
                <a:cs typeface="+mn-cs"/>
              </a:rPr>
              <a:t>）用于存储局部变量表、操作数栈、动态链接、方法出口等信息。每一个方法被调用直至执行完成的过程就对应着一个栈帧在虚拟机栈中从入栈到出栈的过程。</a:t>
            </a:r>
          </a:p>
          <a:p>
            <a:r>
              <a:rPr lang="en-US" altLang="zh-CN" sz="1200" b="0" kern="1200" dirty="0" smtClean="0">
                <a:solidFill>
                  <a:schemeClr val="tx1"/>
                </a:solidFill>
                <a:latin typeface="+mn-lt"/>
                <a:ea typeface="+mn-ea"/>
                <a:cs typeface="+mn-cs"/>
              </a:rPr>
              <a:t>JVM stack </a:t>
            </a:r>
            <a:r>
              <a:rPr lang="zh-CN" altLang="en-US" sz="1200" b="0" kern="1200" dirty="0" smtClean="0">
                <a:solidFill>
                  <a:schemeClr val="tx1"/>
                </a:solidFill>
                <a:latin typeface="+mn-lt"/>
                <a:ea typeface="+mn-ea"/>
                <a:cs typeface="+mn-cs"/>
              </a:rPr>
              <a:t>可以被实现成固定大小，也可以根据计算动态扩展。</a:t>
            </a:r>
          </a:p>
          <a:p>
            <a:r>
              <a:rPr lang="zh-CN" altLang="en-US" sz="1200" b="0" kern="1200" dirty="0" smtClean="0">
                <a:solidFill>
                  <a:schemeClr val="tx1"/>
                </a:solidFill>
                <a:latin typeface="+mn-lt"/>
                <a:ea typeface="+mn-ea"/>
                <a:cs typeface="+mn-cs"/>
              </a:rPr>
              <a:t>如果采用固定大小的</a:t>
            </a:r>
            <a:r>
              <a:rPr lang="en-US" altLang="zh-CN" sz="1200" b="0" kern="1200" dirty="0" smtClean="0">
                <a:solidFill>
                  <a:schemeClr val="tx1"/>
                </a:solidFill>
                <a:latin typeface="+mn-lt"/>
                <a:ea typeface="+mn-ea"/>
                <a:cs typeface="+mn-cs"/>
              </a:rPr>
              <a:t>JVM stack</a:t>
            </a:r>
            <a:r>
              <a:rPr lang="zh-CN" altLang="en-US" sz="1200" b="0" kern="1200" dirty="0" smtClean="0">
                <a:solidFill>
                  <a:schemeClr val="tx1"/>
                </a:solidFill>
                <a:latin typeface="+mn-lt"/>
                <a:ea typeface="+mn-ea"/>
                <a:cs typeface="+mn-cs"/>
              </a:rPr>
              <a:t>设计，那么每一条线程的</a:t>
            </a:r>
            <a:r>
              <a:rPr lang="en-US" altLang="zh-CN" sz="1200" b="0" kern="1200" dirty="0" smtClean="0">
                <a:solidFill>
                  <a:schemeClr val="tx1"/>
                </a:solidFill>
                <a:latin typeface="+mn-lt"/>
                <a:ea typeface="+mn-ea"/>
                <a:cs typeface="+mn-cs"/>
              </a:rPr>
              <a:t>JVM Stack</a:t>
            </a:r>
            <a:r>
              <a:rPr lang="zh-CN" altLang="en-US" sz="1200" b="0" kern="1200" dirty="0" smtClean="0">
                <a:solidFill>
                  <a:schemeClr val="tx1"/>
                </a:solidFill>
                <a:latin typeface="+mn-lt"/>
                <a:ea typeface="+mn-ea"/>
                <a:cs typeface="+mn-cs"/>
              </a:rPr>
              <a:t>容量应该在线程创建时独立地选定。</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实现应该提供调节</a:t>
            </a:r>
            <a:r>
              <a:rPr lang="en-US" altLang="zh-CN" sz="1200" b="0" kern="1200" dirty="0" smtClean="0">
                <a:solidFill>
                  <a:schemeClr val="tx1"/>
                </a:solidFill>
                <a:latin typeface="+mn-lt"/>
                <a:ea typeface="+mn-ea"/>
                <a:cs typeface="+mn-cs"/>
              </a:rPr>
              <a:t>JVM Stack</a:t>
            </a:r>
            <a:r>
              <a:rPr lang="zh-CN" altLang="en-US" sz="1200" b="0" kern="1200" dirty="0" smtClean="0">
                <a:solidFill>
                  <a:schemeClr val="tx1"/>
                </a:solidFill>
                <a:latin typeface="+mn-lt"/>
                <a:ea typeface="+mn-ea"/>
                <a:cs typeface="+mn-cs"/>
              </a:rPr>
              <a:t>初始容量的手段。</a:t>
            </a:r>
          </a:p>
          <a:p>
            <a:r>
              <a:rPr lang="zh-CN" altLang="en-US" sz="1200" b="0" kern="1200" dirty="0" smtClean="0">
                <a:solidFill>
                  <a:schemeClr val="tx1"/>
                </a:solidFill>
                <a:latin typeface="+mn-lt"/>
                <a:ea typeface="+mn-ea"/>
                <a:cs typeface="+mn-cs"/>
              </a:rPr>
              <a:t>如果采用动态扩展和收缩的</a:t>
            </a:r>
            <a:r>
              <a:rPr lang="en-US" altLang="zh-CN" sz="1200" b="0" kern="1200" dirty="0" smtClean="0">
                <a:solidFill>
                  <a:schemeClr val="tx1"/>
                </a:solidFill>
                <a:latin typeface="+mn-lt"/>
                <a:ea typeface="+mn-ea"/>
                <a:cs typeface="+mn-cs"/>
              </a:rPr>
              <a:t>JVM Stack</a:t>
            </a:r>
            <a:r>
              <a:rPr lang="zh-CN" altLang="en-US" sz="1200" b="0" kern="1200" dirty="0" smtClean="0">
                <a:solidFill>
                  <a:schemeClr val="tx1"/>
                </a:solidFill>
                <a:latin typeface="+mn-lt"/>
                <a:ea typeface="+mn-ea"/>
                <a:cs typeface="+mn-cs"/>
              </a:rPr>
              <a:t>方式，应该提供调节最大、最小容量的手段。</a:t>
            </a:r>
          </a:p>
          <a:p>
            <a:r>
              <a:rPr lang="sk-SK" altLang="zh-CN" sz="1200" b="0" kern="1200" dirty="0" smtClean="0">
                <a:solidFill>
                  <a:schemeClr val="tx1"/>
                </a:solidFill>
                <a:latin typeface="+mn-lt"/>
                <a:ea typeface="+mn-ea"/>
                <a:cs typeface="+mn-cs"/>
              </a:rPr>
              <a:t> </a:t>
            </a:r>
          </a:p>
          <a:p>
            <a:r>
              <a:rPr lang="sk-SK" altLang="zh-CN" sz="1200" b="0" kern="1200" dirty="0" smtClean="0">
                <a:solidFill>
                  <a:schemeClr val="tx1"/>
                </a:solidFill>
                <a:latin typeface="+mn-lt"/>
                <a:ea typeface="+mn-ea"/>
                <a:cs typeface="+mn-cs"/>
              </a:rPr>
              <a:t>JVM </a:t>
            </a:r>
            <a:r>
              <a:rPr lang="sk-SK" altLang="zh-CN" sz="1200" b="0" kern="1200" dirty="0" err="1" smtClean="0">
                <a:solidFill>
                  <a:schemeClr val="tx1"/>
                </a:solidFill>
                <a:latin typeface="+mn-lt"/>
                <a:ea typeface="+mn-ea"/>
                <a:cs typeface="+mn-cs"/>
              </a:rPr>
              <a:t>Stack</a:t>
            </a:r>
            <a:r>
              <a:rPr lang="sk-SK" altLang="zh-CN" sz="1200" b="0" kern="1200" dirty="0" smtClean="0">
                <a:solidFill>
                  <a:schemeClr val="tx1"/>
                </a:solidFill>
                <a:latin typeface="+mn-lt"/>
                <a:ea typeface="+mn-ea"/>
                <a:cs typeface="+mn-cs"/>
              </a:rPr>
              <a:t> </a:t>
            </a:r>
            <a:r>
              <a:rPr lang="zh-CN" altLang="sk-SK" sz="1200" b="0" kern="1200" dirty="0" smtClean="0">
                <a:solidFill>
                  <a:schemeClr val="tx1"/>
                </a:solidFill>
                <a:latin typeface="+mn-lt"/>
                <a:ea typeface="+mn-ea"/>
                <a:cs typeface="+mn-cs"/>
              </a:rPr>
              <a:t>异常情况：</a:t>
            </a:r>
          </a:p>
          <a:p>
            <a:r>
              <a:rPr lang="en-US" altLang="zh-CN" sz="1200" b="0" kern="1200" dirty="0" err="1" smtClean="0">
                <a:solidFill>
                  <a:schemeClr val="tx1"/>
                </a:solidFill>
                <a:latin typeface="+mn-lt"/>
                <a:ea typeface="+mn-ea"/>
                <a:cs typeface="+mn-cs"/>
              </a:rPr>
              <a:t>StackOverflowError</a:t>
            </a:r>
            <a:r>
              <a:rPr lang="zh-CN" altLang="en-US" sz="1200" b="0" kern="1200" dirty="0" smtClean="0">
                <a:solidFill>
                  <a:schemeClr val="tx1"/>
                </a:solidFill>
                <a:latin typeface="+mn-lt"/>
                <a:ea typeface="+mn-ea"/>
                <a:cs typeface="+mn-cs"/>
              </a:rPr>
              <a:t>：当线程请求分配的栈容量超过</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允许的最大容量时抛出</a:t>
            </a:r>
          </a:p>
          <a:p>
            <a:r>
              <a:rPr lang="en-US" altLang="zh-CN" sz="1200" b="0" kern="1200" dirty="0" err="1" smtClean="0">
                <a:solidFill>
                  <a:schemeClr val="tx1"/>
                </a:solidFill>
                <a:latin typeface="+mn-lt"/>
                <a:ea typeface="+mn-ea"/>
                <a:cs typeface="+mn-cs"/>
              </a:rPr>
              <a:t>OutOfMemoryError</a:t>
            </a:r>
            <a:r>
              <a:rPr lang="zh-CN" altLang="en-US" sz="1200" b="0" kern="1200" dirty="0" smtClean="0">
                <a:solidFill>
                  <a:schemeClr val="tx1"/>
                </a:solidFill>
                <a:latin typeface="+mn-lt"/>
                <a:ea typeface="+mn-ea"/>
                <a:cs typeface="+mn-cs"/>
              </a:rPr>
              <a:t>：如果</a:t>
            </a:r>
            <a:r>
              <a:rPr lang="en-US" altLang="zh-CN" sz="1200" b="0" kern="1200" dirty="0" smtClean="0">
                <a:solidFill>
                  <a:schemeClr val="tx1"/>
                </a:solidFill>
                <a:latin typeface="+mn-lt"/>
                <a:ea typeface="+mn-ea"/>
                <a:cs typeface="+mn-cs"/>
              </a:rPr>
              <a:t>JVM Stack</a:t>
            </a:r>
            <a:r>
              <a:rPr lang="zh-CN" altLang="en-US" sz="1200" b="0" kern="1200" dirty="0" smtClean="0">
                <a:solidFill>
                  <a:schemeClr val="tx1"/>
                </a:solidFill>
                <a:latin typeface="+mn-lt"/>
                <a:ea typeface="+mn-ea"/>
                <a:cs typeface="+mn-cs"/>
              </a:rPr>
              <a:t>可以动态扩展，但是在尝试扩展时无法申请到足够的内存去完成扩展，或者在建立新的线程时没有足够的内存去创建对应的虚拟机栈时抛出。</a:t>
            </a:r>
          </a:p>
          <a:p>
            <a:r>
              <a:rPr lang="sk-SK" altLang="zh-CN" sz="1200" b="0" kern="1200" dirty="0" smtClean="0">
                <a:solidFill>
                  <a:schemeClr val="tx1"/>
                </a:solidFill>
                <a:latin typeface="+mn-lt"/>
                <a:ea typeface="+mn-ea"/>
                <a:cs typeface="+mn-cs"/>
              </a:rPr>
              <a:t> </a:t>
            </a:r>
          </a:p>
          <a:p>
            <a:r>
              <a:rPr lang="sk-SK" altLang="zh-CN" sz="1200" b="1" kern="1200" dirty="0" smtClean="0">
                <a:solidFill>
                  <a:schemeClr val="tx1"/>
                </a:solidFill>
                <a:latin typeface="+mn-lt"/>
                <a:ea typeface="+mn-ea"/>
                <a:cs typeface="+mn-cs"/>
              </a:rPr>
              <a:t>Java</a:t>
            </a:r>
            <a:r>
              <a:rPr lang="zh-CN" altLang="sk-SK" sz="1200" b="1" kern="1200" dirty="0" smtClean="0">
                <a:solidFill>
                  <a:schemeClr val="tx1"/>
                </a:solidFill>
                <a:latin typeface="+mn-lt"/>
                <a:ea typeface="+mn-ea"/>
                <a:cs typeface="+mn-cs"/>
              </a:rPr>
              <a:t>堆</a:t>
            </a:r>
            <a:endParaRPr lang="sk-SK" altLang="zh-CN" sz="1200" b="0" kern="1200" dirty="0" smtClean="0">
              <a:solidFill>
                <a:schemeClr val="tx1"/>
              </a:solidFill>
              <a:latin typeface="+mn-lt"/>
              <a:ea typeface="+mn-ea"/>
              <a:cs typeface="+mn-cs"/>
            </a:endParaRPr>
          </a:p>
          <a:p>
            <a:r>
              <a:rPr lang="zh-CN" altLang="en-US" sz="1200" b="0" kern="1200" dirty="0" smtClean="0">
                <a:solidFill>
                  <a:schemeClr val="tx1"/>
                </a:solidFill>
                <a:latin typeface="+mn-lt"/>
                <a:ea typeface="+mn-ea"/>
                <a:cs typeface="+mn-cs"/>
              </a:rPr>
              <a:t>在</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中，堆（</a:t>
            </a:r>
            <a:r>
              <a:rPr lang="en-US" altLang="zh-CN" sz="1200" b="0" kern="1200" dirty="0" smtClean="0">
                <a:solidFill>
                  <a:schemeClr val="tx1"/>
                </a:solidFill>
                <a:latin typeface="+mn-lt"/>
                <a:ea typeface="+mn-ea"/>
                <a:cs typeface="+mn-cs"/>
              </a:rPr>
              <a:t>heap</a:t>
            </a:r>
            <a:r>
              <a:rPr lang="zh-CN" altLang="en-US" sz="1200" b="0" kern="1200" dirty="0" smtClean="0">
                <a:solidFill>
                  <a:schemeClr val="tx1"/>
                </a:solidFill>
                <a:latin typeface="+mn-lt"/>
                <a:ea typeface="+mn-ea"/>
                <a:cs typeface="+mn-cs"/>
              </a:rPr>
              <a:t>）是可供各条</a:t>
            </a:r>
            <a:r>
              <a:rPr lang="zh-CN" altLang="en-US" sz="1200" b="1" kern="1200" dirty="0" smtClean="0">
                <a:solidFill>
                  <a:schemeClr val="tx1"/>
                </a:solidFill>
                <a:latin typeface="+mn-lt"/>
                <a:ea typeface="+mn-ea"/>
                <a:cs typeface="+mn-cs"/>
              </a:rPr>
              <a:t>线程共享</a:t>
            </a:r>
            <a:r>
              <a:rPr lang="zh-CN" altLang="en-US" sz="1200" b="0" kern="1200" dirty="0" smtClean="0">
                <a:solidFill>
                  <a:schemeClr val="tx1"/>
                </a:solidFill>
                <a:latin typeface="+mn-lt"/>
                <a:ea typeface="+mn-ea"/>
                <a:cs typeface="+mn-cs"/>
              </a:rPr>
              <a:t>的运行时内存区域，也是供所有类实例和数据对象分配内存的区域。</a:t>
            </a:r>
          </a:p>
          <a:p>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堆载虚拟机启动的时候就被创建，堆中储存了各种对象，这些对象被自动管理内存系统（</a:t>
            </a:r>
            <a:r>
              <a:rPr lang="en-US" altLang="zh-CN" sz="1200" b="0" kern="1200" dirty="0" smtClean="0">
                <a:solidFill>
                  <a:schemeClr val="tx1"/>
                </a:solidFill>
                <a:latin typeface="+mn-lt"/>
                <a:ea typeface="+mn-ea"/>
                <a:cs typeface="+mn-cs"/>
              </a:rPr>
              <a:t>Automatic Storage Management System</a:t>
            </a:r>
            <a:r>
              <a:rPr lang="zh-CN" altLang="en-US" sz="1200" b="0" kern="1200" dirty="0" smtClean="0">
                <a:solidFill>
                  <a:schemeClr val="tx1"/>
                </a:solidFill>
                <a:latin typeface="+mn-lt"/>
                <a:ea typeface="+mn-ea"/>
                <a:cs typeface="+mn-cs"/>
              </a:rPr>
              <a:t>，也即是常说的“</a:t>
            </a:r>
            <a:r>
              <a:rPr lang="en-US" altLang="zh-CN" sz="1200" b="0" kern="1200" dirty="0" smtClean="0">
                <a:solidFill>
                  <a:schemeClr val="tx1"/>
                </a:solidFill>
                <a:latin typeface="+mn-lt"/>
                <a:ea typeface="+mn-ea"/>
                <a:cs typeface="+mn-cs"/>
              </a:rPr>
              <a:t>Garbage Collector</a:t>
            </a:r>
            <a:r>
              <a:rPr lang="zh-CN" altLang="en-US" sz="1200" b="0" kern="1200" dirty="0" smtClean="0">
                <a:solidFill>
                  <a:schemeClr val="tx1"/>
                </a:solidFill>
                <a:latin typeface="+mn-lt"/>
                <a:ea typeface="+mn-ea"/>
                <a:cs typeface="+mn-cs"/>
              </a:rPr>
              <a:t>（垃圾回收器）”）所管理。这些对象无需、也无法显示地被销毁。</a:t>
            </a:r>
          </a:p>
          <a:p>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堆的容量可以是固定大小，也可以随着需求动态扩展，并在不需要过多空间时自动收缩。</a:t>
            </a:r>
          </a:p>
          <a:p>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堆所使用的内存不需要保证是物理连续的，只要逻辑上是连续的即可。</a:t>
            </a:r>
          </a:p>
          <a:p>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实现应当提供给程序员调节</a:t>
            </a:r>
            <a:r>
              <a:rPr lang="en-US" altLang="zh-CN" sz="1200" b="0" kern="1200" dirty="0" smtClean="0">
                <a:solidFill>
                  <a:schemeClr val="tx1"/>
                </a:solidFill>
                <a:latin typeface="+mn-lt"/>
                <a:ea typeface="+mn-ea"/>
                <a:cs typeface="+mn-cs"/>
              </a:rPr>
              <a:t>Java </a:t>
            </a:r>
            <a:r>
              <a:rPr lang="zh-CN" altLang="en-US" sz="1200" b="0" kern="1200" dirty="0" smtClean="0">
                <a:solidFill>
                  <a:schemeClr val="tx1"/>
                </a:solidFill>
                <a:latin typeface="+mn-lt"/>
                <a:ea typeface="+mn-ea"/>
                <a:cs typeface="+mn-cs"/>
              </a:rPr>
              <a:t>堆初始容量的手段，对于可动态扩展和收缩的堆来说，则应当提供调节其最大和最小容量的手段。</a:t>
            </a:r>
          </a:p>
          <a:p>
            <a:r>
              <a:rPr lang="en-US" altLang="zh-CN" sz="1200" b="0" kern="1200" dirty="0" smtClean="0">
                <a:solidFill>
                  <a:schemeClr val="tx1"/>
                </a:solidFill>
                <a:latin typeface="+mn-lt"/>
                <a:ea typeface="+mn-ea"/>
                <a:cs typeface="+mn-cs"/>
              </a:rPr>
              <a:t>Java </a:t>
            </a:r>
            <a:r>
              <a:rPr lang="zh-CN" altLang="en-US" sz="1200" b="0" kern="1200" dirty="0" smtClean="0">
                <a:solidFill>
                  <a:schemeClr val="tx1"/>
                </a:solidFill>
                <a:latin typeface="+mn-lt"/>
                <a:ea typeface="+mn-ea"/>
                <a:cs typeface="+mn-cs"/>
              </a:rPr>
              <a:t>堆异常：</a:t>
            </a:r>
          </a:p>
          <a:p>
            <a:r>
              <a:rPr lang="en-US" altLang="zh-CN" sz="1200" b="0" kern="1200" dirty="0" err="1" smtClean="0">
                <a:solidFill>
                  <a:schemeClr val="tx1"/>
                </a:solidFill>
                <a:latin typeface="+mn-lt"/>
                <a:ea typeface="+mn-ea"/>
                <a:cs typeface="+mn-cs"/>
              </a:rPr>
              <a:t>OutOfMemoryError</a:t>
            </a:r>
            <a:r>
              <a:rPr lang="zh-CN" altLang="en-US" sz="1200" b="0" kern="1200" dirty="0" smtClean="0">
                <a:solidFill>
                  <a:schemeClr val="tx1"/>
                </a:solidFill>
                <a:latin typeface="+mn-lt"/>
                <a:ea typeface="+mn-ea"/>
                <a:cs typeface="+mn-cs"/>
              </a:rPr>
              <a:t>：如果实际所需的堆超过了自动内存管理系统能提供的最大容量时抛出。</a:t>
            </a:r>
          </a:p>
          <a:p>
            <a:r>
              <a:rPr lang="sk-SK" altLang="zh-CN" sz="1200" b="0" kern="1200" dirty="0" smtClean="0">
                <a:solidFill>
                  <a:schemeClr val="tx1"/>
                </a:solidFill>
                <a:latin typeface="+mn-lt"/>
                <a:ea typeface="+mn-ea"/>
                <a:cs typeface="+mn-cs"/>
              </a:rPr>
              <a:t> </a:t>
            </a:r>
          </a:p>
          <a:p>
            <a:r>
              <a:rPr lang="zh-CN" altLang="sk-SK" sz="1200" b="1" kern="1200" dirty="0" smtClean="0">
                <a:solidFill>
                  <a:schemeClr val="tx1"/>
                </a:solidFill>
                <a:latin typeface="+mn-lt"/>
                <a:ea typeface="+mn-ea"/>
                <a:cs typeface="+mn-cs"/>
              </a:rPr>
              <a:t>方法区（</a:t>
            </a:r>
            <a:r>
              <a:rPr lang="sk-SK" altLang="zh-CN" sz="1200" b="1" kern="1200" dirty="0" err="1" smtClean="0">
                <a:solidFill>
                  <a:schemeClr val="tx1"/>
                </a:solidFill>
                <a:latin typeface="+mn-lt"/>
                <a:ea typeface="+mn-ea"/>
                <a:cs typeface="+mn-cs"/>
              </a:rPr>
              <a:t>Method</a:t>
            </a:r>
            <a:r>
              <a:rPr lang="sk-SK" altLang="zh-CN" sz="1200" b="1" kern="1200" dirty="0" smtClean="0">
                <a:solidFill>
                  <a:schemeClr val="tx1"/>
                </a:solidFill>
                <a:latin typeface="+mn-lt"/>
                <a:ea typeface="+mn-ea"/>
                <a:cs typeface="+mn-cs"/>
              </a:rPr>
              <a:t> </a:t>
            </a:r>
            <a:r>
              <a:rPr lang="sk-SK" altLang="zh-CN" sz="1200" b="1" kern="1200" dirty="0" err="1" smtClean="0">
                <a:solidFill>
                  <a:schemeClr val="tx1"/>
                </a:solidFill>
                <a:latin typeface="+mn-lt"/>
                <a:ea typeface="+mn-ea"/>
                <a:cs typeface="+mn-cs"/>
              </a:rPr>
              <a:t>Area</a:t>
            </a:r>
            <a:r>
              <a:rPr lang="zh-CN" altLang="sk-SK" sz="1200" b="1" kern="1200" dirty="0" smtClean="0">
                <a:solidFill>
                  <a:schemeClr val="tx1"/>
                </a:solidFill>
                <a:latin typeface="+mn-lt"/>
                <a:ea typeface="+mn-ea"/>
                <a:cs typeface="+mn-cs"/>
              </a:rPr>
              <a:t>）</a:t>
            </a:r>
            <a:endParaRPr lang="sk-SK" altLang="zh-CN" sz="1200" b="0" kern="1200" dirty="0" smtClean="0">
              <a:solidFill>
                <a:schemeClr val="tx1"/>
              </a:solidFill>
              <a:latin typeface="+mn-lt"/>
              <a:ea typeface="+mn-ea"/>
              <a:cs typeface="+mn-cs"/>
            </a:endParaRPr>
          </a:p>
          <a:p>
            <a:r>
              <a:rPr lang="zh-CN" altLang="en-US" sz="1200" b="0" kern="1200" dirty="0" smtClean="0">
                <a:solidFill>
                  <a:schemeClr val="tx1"/>
                </a:solidFill>
                <a:latin typeface="+mn-lt"/>
                <a:ea typeface="+mn-ea"/>
                <a:cs typeface="+mn-cs"/>
              </a:rPr>
              <a:t>方法区是可供各条线程共享的运行时内存区域。存储了每一个类的结构信息，例如运行时常量池（</a:t>
            </a:r>
            <a:r>
              <a:rPr lang="en-US" altLang="zh-CN" sz="1200" b="0" kern="1200" dirty="0" smtClean="0">
                <a:solidFill>
                  <a:schemeClr val="tx1"/>
                </a:solidFill>
                <a:latin typeface="+mn-lt"/>
                <a:ea typeface="+mn-ea"/>
                <a:cs typeface="+mn-cs"/>
              </a:rPr>
              <a:t>Runtime Constant Pool</a:t>
            </a:r>
            <a:r>
              <a:rPr lang="zh-CN" altLang="en-US" sz="1200" b="0" kern="1200" dirty="0" smtClean="0">
                <a:solidFill>
                  <a:schemeClr val="tx1"/>
                </a:solidFill>
                <a:latin typeface="+mn-lt"/>
                <a:ea typeface="+mn-ea"/>
                <a:cs typeface="+mn-cs"/>
              </a:rPr>
              <a:t>）、字段和方法数据、构造函数和普通方法的字节码内容、还包括一些在类、实例、接口初始化时用到的特殊方法</a:t>
            </a:r>
          </a:p>
          <a:p>
            <a:r>
              <a:rPr lang="zh-CN" altLang="en-US" sz="1200" b="0" kern="1200" dirty="0" smtClean="0">
                <a:solidFill>
                  <a:schemeClr val="tx1"/>
                </a:solidFill>
                <a:latin typeface="+mn-lt"/>
                <a:ea typeface="+mn-ea"/>
                <a:cs typeface="+mn-cs"/>
              </a:rPr>
              <a:t>方法区在虚拟机启动的时候创建。</a:t>
            </a:r>
          </a:p>
          <a:p>
            <a:r>
              <a:rPr lang="zh-CN" altLang="en-US" sz="1200" b="0" kern="1200" dirty="0" smtClean="0">
                <a:solidFill>
                  <a:schemeClr val="tx1"/>
                </a:solidFill>
                <a:latin typeface="+mn-lt"/>
                <a:ea typeface="+mn-ea"/>
                <a:cs typeface="+mn-cs"/>
              </a:rPr>
              <a:t>方法区的容量可以是固定大小的，也可以随着程序执行的需求动态扩展，并在不需要过多空间时自动收缩。</a:t>
            </a:r>
          </a:p>
          <a:p>
            <a:r>
              <a:rPr lang="zh-CN" altLang="en-US" sz="1200" b="0" kern="1200" dirty="0" smtClean="0">
                <a:solidFill>
                  <a:schemeClr val="tx1"/>
                </a:solidFill>
                <a:latin typeface="+mn-lt"/>
                <a:ea typeface="+mn-ea"/>
                <a:cs typeface="+mn-cs"/>
              </a:rPr>
              <a:t>方法区在实际内存空间中可以是不连续的。</a:t>
            </a:r>
          </a:p>
          <a:p>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虚拟机实现应当提供给程序员或者最终用户调节方法区初始容量的手段，对于可以动态扩展和收缩方法区来说，则应当提供调节其最大、最小容量的手段。</a:t>
            </a:r>
          </a:p>
          <a:p>
            <a:r>
              <a:rPr lang="en-US" altLang="zh-CN" sz="1200" b="0" kern="1200" dirty="0" smtClean="0">
                <a:solidFill>
                  <a:schemeClr val="tx1"/>
                </a:solidFill>
                <a:latin typeface="+mn-lt"/>
                <a:ea typeface="+mn-ea"/>
                <a:cs typeface="+mn-cs"/>
              </a:rPr>
              <a:t>Java </a:t>
            </a:r>
            <a:r>
              <a:rPr lang="zh-CN" altLang="en-US" sz="1200" b="0" kern="1200" dirty="0" smtClean="0">
                <a:solidFill>
                  <a:schemeClr val="tx1"/>
                </a:solidFill>
                <a:latin typeface="+mn-lt"/>
                <a:ea typeface="+mn-ea"/>
                <a:cs typeface="+mn-cs"/>
              </a:rPr>
              <a:t>方法区异常：</a:t>
            </a:r>
          </a:p>
          <a:p>
            <a:r>
              <a:rPr lang="en-US" altLang="zh-CN" sz="1200" b="0" kern="1200" dirty="0" err="1" smtClean="0">
                <a:solidFill>
                  <a:schemeClr val="tx1"/>
                </a:solidFill>
                <a:latin typeface="+mn-lt"/>
                <a:ea typeface="+mn-ea"/>
                <a:cs typeface="+mn-cs"/>
              </a:rPr>
              <a:t>OutOfMemoryError</a:t>
            </a:r>
            <a:r>
              <a:rPr lang="zh-CN" altLang="en-US" sz="1200" b="0" kern="1200" dirty="0" smtClean="0">
                <a:solidFill>
                  <a:schemeClr val="tx1"/>
                </a:solidFill>
                <a:latin typeface="+mn-lt"/>
                <a:ea typeface="+mn-ea"/>
                <a:cs typeface="+mn-cs"/>
              </a:rPr>
              <a:t>： 如果方法区的内存空间不能满足内存分配请求，那</a:t>
            </a:r>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虚拟机将抛出一个</a:t>
            </a:r>
            <a:r>
              <a:rPr lang="en-US" altLang="zh-CN" sz="1200" b="0" kern="1200" dirty="0" err="1" smtClean="0">
                <a:solidFill>
                  <a:schemeClr val="tx1"/>
                </a:solidFill>
                <a:latin typeface="+mn-lt"/>
                <a:ea typeface="+mn-ea"/>
                <a:cs typeface="+mn-cs"/>
              </a:rPr>
              <a:t>OutOfMemoryError</a:t>
            </a:r>
            <a:r>
              <a:rPr lang="zh-CN" altLang="en-US" sz="1200" b="0" kern="1200" dirty="0" smtClean="0">
                <a:solidFill>
                  <a:schemeClr val="tx1"/>
                </a:solidFill>
                <a:latin typeface="+mn-lt"/>
                <a:ea typeface="+mn-ea"/>
                <a:cs typeface="+mn-cs"/>
              </a:rPr>
              <a:t>异常。</a:t>
            </a:r>
          </a:p>
          <a:p>
            <a:r>
              <a:rPr lang="sk-SK" altLang="zh-CN" sz="1200" b="0" kern="1200" dirty="0" smtClean="0">
                <a:solidFill>
                  <a:schemeClr val="tx1"/>
                </a:solidFill>
                <a:latin typeface="+mn-lt"/>
                <a:ea typeface="+mn-ea"/>
                <a:cs typeface="+mn-cs"/>
              </a:rPr>
              <a:t> </a:t>
            </a:r>
          </a:p>
          <a:p>
            <a:r>
              <a:rPr lang="zh-CN" altLang="sk-SK" sz="1200" b="1" kern="1200" dirty="0" smtClean="0">
                <a:solidFill>
                  <a:schemeClr val="tx1"/>
                </a:solidFill>
                <a:latin typeface="+mn-lt"/>
                <a:ea typeface="+mn-ea"/>
                <a:cs typeface="+mn-cs"/>
              </a:rPr>
              <a:t>运行时常量池（</a:t>
            </a:r>
            <a:r>
              <a:rPr lang="sk-SK" altLang="zh-CN" sz="1200" b="1" kern="1200" dirty="0" err="1" smtClean="0">
                <a:solidFill>
                  <a:schemeClr val="tx1"/>
                </a:solidFill>
                <a:latin typeface="+mn-lt"/>
                <a:ea typeface="+mn-ea"/>
                <a:cs typeface="+mn-cs"/>
              </a:rPr>
              <a:t>Runtime</a:t>
            </a:r>
            <a:r>
              <a:rPr lang="sk-SK" altLang="zh-CN" sz="1200" b="1" kern="1200" dirty="0" smtClean="0">
                <a:solidFill>
                  <a:schemeClr val="tx1"/>
                </a:solidFill>
                <a:latin typeface="+mn-lt"/>
                <a:ea typeface="+mn-ea"/>
                <a:cs typeface="+mn-cs"/>
              </a:rPr>
              <a:t> </a:t>
            </a:r>
            <a:r>
              <a:rPr lang="sk-SK" altLang="zh-CN" sz="1200" b="1" kern="1200" dirty="0" err="1" smtClean="0">
                <a:solidFill>
                  <a:schemeClr val="tx1"/>
                </a:solidFill>
                <a:latin typeface="+mn-lt"/>
                <a:ea typeface="+mn-ea"/>
                <a:cs typeface="+mn-cs"/>
              </a:rPr>
              <a:t>Constant</a:t>
            </a:r>
            <a:r>
              <a:rPr lang="sk-SK" altLang="zh-CN" sz="1200" b="1" kern="1200" dirty="0" smtClean="0">
                <a:solidFill>
                  <a:schemeClr val="tx1"/>
                </a:solidFill>
                <a:latin typeface="+mn-lt"/>
                <a:ea typeface="+mn-ea"/>
                <a:cs typeface="+mn-cs"/>
              </a:rPr>
              <a:t> </a:t>
            </a:r>
            <a:r>
              <a:rPr lang="sk-SK" altLang="zh-CN" sz="1200" b="1" kern="1200" dirty="0" err="1" smtClean="0">
                <a:solidFill>
                  <a:schemeClr val="tx1"/>
                </a:solidFill>
                <a:latin typeface="+mn-lt"/>
                <a:ea typeface="+mn-ea"/>
                <a:cs typeface="+mn-cs"/>
              </a:rPr>
              <a:t>Pool</a:t>
            </a:r>
            <a:r>
              <a:rPr lang="zh-CN" altLang="sk-SK" sz="1200" b="1" kern="1200" dirty="0" smtClean="0">
                <a:solidFill>
                  <a:schemeClr val="tx1"/>
                </a:solidFill>
                <a:latin typeface="+mn-lt"/>
                <a:ea typeface="+mn-ea"/>
                <a:cs typeface="+mn-cs"/>
              </a:rPr>
              <a:t>）</a:t>
            </a:r>
            <a:endParaRPr lang="sk-SK" altLang="zh-CN" sz="1200" b="0" kern="1200" dirty="0" smtClean="0">
              <a:solidFill>
                <a:schemeClr val="tx1"/>
              </a:solidFill>
              <a:latin typeface="+mn-lt"/>
              <a:ea typeface="+mn-ea"/>
              <a:cs typeface="+mn-cs"/>
            </a:endParaRPr>
          </a:p>
          <a:p>
            <a:r>
              <a:rPr lang="zh-CN" altLang="en-US" sz="1200" b="0" kern="1200" dirty="0" smtClean="0">
                <a:solidFill>
                  <a:schemeClr val="tx1"/>
                </a:solidFill>
                <a:latin typeface="+mn-lt"/>
                <a:ea typeface="+mn-ea"/>
                <a:cs typeface="+mn-cs"/>
              </a:rPr>
              <a:t>运行时常量池是每一个类或接口的常量池（</a:t>
            </a:r>
            <a:r>
              <a:rPr lang="en-US" altLang="zh-CN" sz="1200" b="0" kern="1200" dirty="0" err="1" smtClean="0">
                <a:solidFill>
                  <a:schemeClr val="tx1"/>
                </a:solidFill>
                <a:latin typeface="+mn-lt"/>
                <a:ea typeface="+mn-ea"/>
                <a:cs typeface="+mn-cs"/>
              </a:rPr>
              <a:t>Constant_Pool</a:t>
            </a:r>
            <a:r>
              <a:rPr lang="zh-CN" altLang="en-US" sz="1200" b="0" kern="1200" dirty="0" smtClean="0">
                <a:solidFill>
                  <a:schemeClr val="tx1"/>
                </a:solidFill>
                <a:latin typeface="+mn-lt"/>
                <a:ea typeface="+mn-ea"/>
                <a:cs typeface="+mn-cs"/>
              </a:rPr>
              <a:t>）的运行时表现形式，它包括了若干种常量：编译器可知的数值字面量到必须运行期解析后才能获得的方法或字段的引用。</a:t>
            </a:r>
          </a:p>
          <a:p>
            <a:r>
              <a:rPr lang="zh-CN" altLang="en-US" sz="1200" b="0" kern="1200" dirty="0" smtClean="0">
                <a:solidFill>
                  <a:schemeClr val="tx1"/>
                </a:solidFill>
                <a:latin typeface="+mn-lt"/>
                <a:ea typeface="+mn-ea"/>
                <a:cs typeface="+mn-cs"/>
              </a:rPr>
              <a:t>运行时常量池是方法区的一部分。每一个运行时常量池都分配在</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的方法区中，在类和接口被加载到</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后，对应的运行时常量池就被创建。</a:t>
            </a:r>
          </a:p>
          <a:p>
            <a:r>
              <a:rPr lang="zh-CN" altLang="en-US" sz="1200" b="0" kern="1200" dirty="0" smtClean="0">
                <a:solidFill>
                  <a:schemeClr val="tx1"/>
                </a:solidFill>
                <a:latin typeface="+mn-lt"/>
                <a:ea typeface="+mn-ea"/>
                <a:cs typeface="+mn-cs"/>
              </a:rPr>
              <a:t>在创建类和接口的运行时常量池时，可能会遇到的异常：</a:t>
            </a:r>
          </a:p>
          <a:p>
            <a:r>
              <a:rPr lang="en-US" altLang="zh-CN" sz="1200" b="0" kern="1200" dirty="0" err="1" smtClean="0">
                <a:solidFill>
                  <a:schemeClr val="tx1"/>
                </a:solidFill>
                <a:latin typeface="+mn-lt"/>
                <a:ea typeface="+mn-ea"/>
                <a:cs typeface="+mn-cs"/>
              </a:rPr>
              <a:t>OutOfMemoryError</a:t>
            </a:r>
            <a:r>
              <a:rPr lang="zh-CN" altLang="en-US" sz="1200" b="0" kern="1200" dirty="0" smtClean="0">
                <a:solidFill>
                  <a:schemeClr val="tx1"/>
                </a:solidFill>
                <a:latin typeface="+mn-lt"/>
                <a:ea typeface="+mn-ea"/>
                <a:cs typeface="+mn-cs"/>
              </a:rPr>
              <a:t>：当创建类和接口时，如果构造运行时常量池所需的内存空间超过了方法区所能提供的最大内存空间后就会抛出</a:t>
            </a:r>
            <a:r>
              <a:rPr lang="en-US" altLang="zh-CN" sz="1200" b="0" kern="1200" dirty="0" err="1" smtClean="0">
                <a:solidFill>
                  <a:schemeClr val="tx1"/>
                </a:solidFill>
                <a:latin typeface="+mn-lt"/>
                <a:ea typeface="+mn-ea"/>
                <a:cs typeface="+mn-cs"/>
              </a:rPr>
              <a:t>OutOfMemoryError</a:t>
            </a:r>
            <a:endParaRPr lang="en-US" altLang="zh-CN" sz="1200" b="0" kern="1200" dirty="0" smtClean="0">
              <a:solidFill>
                <a:schemeClr val="tx1"/>
              </a:solidFill>
              <a:latin typeface="+mn-lt"/>
              <a:ea typeface="+mn-ea"/>
              <a:cs typeface="+mn-cs"/>
            </a:endParaRPr>
          </a:p>
          <a:p>
            <a:r>
              <a:rPr lang="sk-SK" altLang="zh-CN" sz="1200" b="0" kern="1200" dirty="0" smtClean="0">
                <a:solidFill>
                  <a:schemeClr val="tx1"/>
                </a:solidFill>
                <a:latin typeface="+mn-lt"/>
                <a:ea typeface="+mn-ea"/>
                <a:cs typeface="+mn-cs"/>
              </a:rPr>
              <a:t> </a:t>
            </a:r>
          </a:p>
          <a:p>
            <a:r>
              <a:rPr lang="zh-CN" altLang="en-US" sz="1200" b="1" kern="1200" dirty="0" smtClean="0">
                <a:solidFill>
                  <a:schemeClr val="tx1"/>
                </a:solidFill>
                <a:latin typeface="+mn-lt"/>
                <a:ea typeface="+mn-ea"/>
                <a:cs typeface="+mn-cs"/>
              </a:rPr>
              <a:t>本地方法栈</a:t>
            </a:r>
            <a:endParaRPr lang="zh-CN" altLang="en-US" sz="1200" b="0" kern="1200" dirty="0" smtClean="0">
              <a:solidFill>
                <a:schemeClr val="tx1"/>
              </a:solidFill>
              <a:latin typeface="+mn-lt"/>
              <a:ea typeface="+mn-ea"/>
              <a:cs typeface="+mn-cs"/>
            </a:endParaRPr>
          </a:p>
          <a:p>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虚拟机可能会使用到传统的栈来支持</a:t>
            </a:r>
            <a:r>
              <a:rPr lang="en-US" altLang="zh-CN" sz="1200" b="0" kern="1200" dirty="0" smtClean="0">
                <a:solidFill>
                  <a:schemeClr val="tx1"/>
                </a:solidFill>
                <a:latin typeface="+mn-lt"/>
                <a:ea typeface="+mn-ea"/>
                <a:cs typeface="+mn-cs"/>
              </a:rPr>
              <a:t>native</a:t>
            </a:r>
            <a:r>
              <a:rPr lang="zh-CN" altLang="en-US" sz="1200" b="0" kern="1200" dirty="0" smtClean="0">
                <a:solidFill>
                  <a:schemeClr val="tx1"/>
                </a:solidFill>
                <a:latin typeface="+mn-lt"/>
                <a:ea typeface="+mn-ea"/>
                <a:cs typeface="+mn-cs"/>
              </a:rPr>
              <a:t>方法（使用</a:t>
            </a:r>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语言以外的其它语言编写的方法）的执行，这个栈就是本地方法栈（</a:t>
            </a:r>
            <a:r>
              <a:rPr lang="en-US" altLang="zh-CN" sz="1200" b="0" kern="1200" dirty="0" smtClean="0">
                <a:solidFill>
                  <a:schemeClr val="tx1"/>
                </a:solidFill>
                <a:latin typeface="+mn-lt"/>
                <a:ea typeface="+mn-ea"/>
                <a:cs typeface="+mn-cs"/>
              </a:rPr>
              <a:t>Native Method Stack</a:t>
            </a:r>
            <a:r>
              <a:rPr lang="zh-CN" altLang="en-US" sz="1200" b="0" kern="1200" dirty="0" smtClean="0">
                <a:solidFill>
                  <a:schemeClr val="tx1"/>
                </a:solidFill>
                <a:latin typeface="+mn-lt"/>
                <a:ea typeface="+mn-ea"/>
                <a:cs typeface="+mn-cs"/>
              </a:rPr>
              <a:t>）</a:t>
            </a:r>
          </a:p>
          <a:p>
            <a:r>
              <a:rPr lang="zh-CN" altLang="en-US" sz="1200" b="0" kern="1200" dirty="0" smtClean="0">
                <a:solidFill>
                  <a:schemeClr val="tx1"/>
                </a:solidFill>
                <a:latin typeface="+mn-lt"/>
                <a:ea typeface="+mn-ea"/>
                <a:cs typeface="+mn-cs"/>
              </a:rPr>
              <a:t>如果</a:t>
            </a:r>
            <a:r>
              <a:rPr lang="en-US" altLang="zh-CN" sz="1200" b="0" kern="1200" dirty="0" smtClean="0">
                <a:solidFill>
                  <a:schemeClr val="tx1"/>
                </a:solidFill>
                <a:latin typeface="+mn-lt"/>
                <a:ea typeface="+mn-ea"/>
                <a:cs typeface="+mn-cs"/>
              </a:rPr>
              <a:t>JVM</a:t>
            </a:r>
            <a:r>
              <a:rPr lang="zh-CN" altLang="en-US" sz="1200" b="0" kern="1200" dirty="0" smtClean="0">
                <a:solidFill>
                  <a:schemeClr val="tx1"/>
                </a:solidFill>
                <a:latin typeface="+mn-lt"/>
                <a:ea typeface="+mn-ea"/>
                <a:cs typeface="+mn-cs"/>
              </a:rPr>
              <a:t>不支持</a:t>
            </a:r>
            <a:r>
              <a:rPr lang="en-US" altLang="zh-CN" sz="1200" b="0" kern="1200" dirty="0" smtClean="0">
                <a:solidFill>
                  <a:schemeClr val="tx1"/>
                </a:solidFill>
                <a:latin typeface="+mn-lt"/>
                <a:ea typeface="+mn-ea"/>
                <a:cs typeface="+mn-cs"/>
              </a:rPr>
              <a:t>native</a:t>
            </a:r>
            <a:r>
              <a:rPr lang="zh-CN" altLang="en-US" sz="1200" b="0" kern="1200" dirty="0" smtClean="0">
                <a:solidFill>
                  <a:schemeClr val="tx1"/>
                </a:solidFill>
                <a:latin typeface="+mn-lt"/>
                <a:ea typeface="+mn-ea"/>
                <a:cs typeface="+mn-cs"/>
              </a:rPr>
              <a:t>方法，也不依赖与传统方法栈的话，可以无需支持本地方法栈。</a:t>
            </a:r>
          </a:p>
          <a:p>
            <a:r>
              <a:rPr lang="zh-CN" altLang="en-US" sz="1200" b="0" kern="1200" dirty="0" smtClean="0">
                <a:solidFill>
                  <a:schemeClr val="tx1"/>
                </a:solidFill>
                <a:latin typeface="+mn-lt"/>
                <a:ea typeface="+mn-ea"/>
                <a:cs typeface="+mn-cs"/>
              </a:rPr>
              <a:t>如果支持本地方法栈，则这个栈一般会在线程创建的时候按线程分配。</a:t>
            </a:r>
          </a:p>
          <a:p>
            <a:r>
              <a:rPr lang="zh-CN" altLang="en-US" sz="1200" b="0" kern="1200" dirty="0" smtClean="0">
                <a:solidFill>
                  <a:schemeClr val="tx1"/>
                </a:solidFill>
                <a:latin typeface="+mn-lt"/>
                <a:ea typeface="+mn-ea"/>
                <a:cs typeface="+mn-cs"/>
              </a:rPr>
              <a:t>异常情况：</a:t>
            </a:r>
          </a:p>
          <a:p>
            <a:r>
              <a:rPr lang="en-US" altLang="zh-CN" sz="1200" b="0" kern="1200" dirty="0" err="1" smtClean="0">
                <a:solidFill>
                  <a:schemeClr val="tx1"/>
                </a:solidFill>
                <a:latin typeface="+mn-lt"/>
                <a:ea typeface="+mn-ea"/>
                <a:cs typeface="+mn-cs"/>
              </a:rPr>
              <a:t>StackOverflowError</a:t>
            </a:r>
            <a:r>
              <a:rPr lang="zh-CN" altLang="en-US" sz="1200" b="0" kern="1200" dirty="0" smtClean="0">
                <a:solidFill>
                  <a:schemeClr val="tx1"/>
                </a:solidFill>
                <a:latin typeface="+mn-lt"/>
                <a:ea typeface="+mn-ea"/>
                <a:cs typeface="+mn-cs"/>
              </a:rPr>
              <a:t>：如果线程请求分配的栈容量超过本地方法栈允许的最大容量时抛出</a:t>
            </a:r>
          </a:p>
          <a:p>
            <a:r>
              <a:rPr lang="en-US" altLang="zh-CN" sz="1200" b="0" kern="1200" dirty="0" err="1" smtClean="0">
                <a:solidFill>
                  <a:schemeClr val="tx1"/>
                </a:solidFill>
                <a:latin typeface="+mn-lt"/>
                <a:ea typeface="+mn-ea"/>
                <a:cs typeface="+mn-cs"/>
              </a:rPr>
              <a:t>OutOfMemoryError</a:t>
            </a:r>
            <a:r>
              <a:rPr lang="zh-CN" altLang="en-US" sz="1200" b="0" kern="1200" dirty="0" smtClean="0">
                <a:solidFill>
                  <a:schemeClr val="tx1"/>
                </a:solidFill>
                <a:latin typeface="+mn-lt"/>
                <a:ea typeface="+mn-ea"/>
                <a:cs typeface="+mn-cs"/>
              </a:rPr>
              <a:t>：如果本地方法栈可以动态扩展，并且扩展的动作已经尝试过，但是目前无法申请到足够的内存去完成扩展，或者在建立新的线程时没有足够的内存去创建对应的本地方法栈，那</a:t>
            </a:r>
            <a:r>
              <a:rPr lang="en-US" altLang="zh-CN" sz="1200" b="0" kern="1200" dirty="0" smtClean="0">
                <a:solidFill>
                  <a:schemeClr val="tx1"/>
                </a:solidFill>
                <a:latin typeface="+mn-lt"/>
                <a:ea typeface="+mn-ea"/>
                <a:cs typeface="+mn-cs"/>
              </a:rPr>
              <a:t>Java</a:t>
            </a:r>
            <a:r>
              <a:rPr lang="zh-CN" altLang="en-US" sz="1200" b="0" kern="1200" dirty="0" smtClean="0">
                <a:solidFill>
                  <a:schemeClr val="tx1"/>
                </a:solidFill>
                <a:latin typeface="+mn-lt"/>
                <a:ea typeface="+mn-ea"/>
                <a:cs typeface="+mn-cs"/>
              </a:rPr>
              <a:t>虚拟机将会抛出一个</a:t>
            </a:r>
            <a:r>
              <a:rPr lang="en-US" altLang="zh-CN" sz="1200" b="0" kern="1200" dirty="0" err="1" smtClean="0">
                <a:solidFill>
                  <a:schemeClr val="tx1"/>
                </a:solidFill>
                <a:latin typeface="+mn-lt"/>
                <a:ea typeface="+mn-ea"/>
                <a:cs typeface="+mn-cs"/>
              </a:rPr>
              <a:t>OutOfMemoryError</a:t>
            </a:r>
            <a:r>
              <a:rPr lang="zh-CN" altLang="en-US" sz="1200" b="0" kern="1200" dirty="0" smtClean="0">
                <a:solidFill>
                  <a:schemeClr val="tx1"/>
                </a:solidFill>
                <a:latin typeface="+mn-lt"/>
                <a:ea typeface="+mn-ea"/>
                <a:cs typeface="+mn-cs"/>
              </a:rPr>
              <a:t>异常。 </a:t>
            </a:r>
            <a:endParaRPr kumimoji="1" lang="zh-CN" altLang="en-US" dirty="0"/>
          </a:p>
        </p:txBody>
      </p:sp>
      <p:sp>
        <p:nvSpPr>
          <p:cNvPr id="4" name="幻灯片编号占位符 3"/>
          <p:cNvSpPr>
            <a:spLocks noGrp="1"/>
          </p:cNvSpPr>
          <p:nvPr>
            <p:ph type="sldNum" sz="quarter" idx="10"/>
          </p:nvPr>
        </p:nvSpPr>
        <p:spPr/>
        <p:txBody>
          <a:bodyPr/>
          <a:lstStyle/>
          <a:p>
            <a:fld id="{212F91D8-849C-EC44-AFCD-7274ADB4DF4F}" type="slidenum">
              <a:rPr kumimoji="1" lang="zh-CN" altLang="en-US" smtClean="0"/>
              <a:t>7</a:t>
            </a:fld>
            <a:endParaRPr kumimoji="1" lang="zh-CN" altLang="en-US"/>
          </a:p>
        </p:txBody>
      </p:sp>
    </p:spTree>
    <p:extLst>
      <p:ext uri="{BB962C8B-B14F-4D97-AF65-F5344CB8AC3E}">
        <p14:creationId xmlns:p14="http://schemas.microsoft.com/office/powerpoint/2010/main" val="1103624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latin typeface="+mn-lt"/>
                <a:ea typeface="+mn-ea"/>
                <a:cs typeface="+mn-cs"/>
              </a:rPr>
              <a:t>volatile</a:t>
            </a:r>
            <a:r>
              <a:rPr lang="zh-CN" altLang="en-US" sz="1200" kern="1200" dirty="0" smtClean="0">
                <a:solidFill>
                  <a:schemeClr val="tx1"/>
                </a:solidFill>
                <a:latin typeface="+mn-lt"/>
                <a:ea typeface="+mn-ea"/>
                <a:cs typeface="+mn-cs"/>
              </a:rPr>
              <a:t>关键词确保：当</a:t>
            </a:r>
            <a:r>
              <a:rPr lang="en-US" altLang="zh-CN" sz="1200" kern="1200" dirty="0" err="1" smtClean="0">
                <a:solidFill>
                  <a:schemeClr val="tx1"/>
                </a:solidFill>
                <a:latin typeface="+mn-lt"/>
                <a:ea typeface="+mn-ea"/>
                <a:cs typeface="+mn-cs"/>
              </a:rPr>
              <a:t>uniqueInstance</a:t>
            </a:r>
            <a:r>
              <a:rPr lang="zh-CN" altLang="en-US" sz="1200" kern="1200" dirty="0" smtClean="0">
                <a:solidFill>
                  <a:schemeClr val="tx1"/>
                </a:solidFill>
                <a:latin typeface="+mn-lt"/>
                <a:ea typeface="+mn-ea"/>
                <a:cs typeface="+mn-cs"/>
              </a:rPr>
              <a:t>变量被初始化成</a:t>
            </a:r>
            <a:r>
              <a:rPr lang="en-US" altLang="zh-CN" sz="1200" kern="1200" dirty="0" smtClean="0">
                <a:solidFill>
                  <a:schemeClr val="tx1"/>
                </a:solidFill>
                <a:latin typeface="+mn-lt"/>
                <a:ea typeface="+mn-ea"/>
                <a:cs typeface="+mn-cs"/>
              </a:rPr>
              <a:t>Singleton</a:t>
            </a:r>
            <a:r>
              <a:rPr lang="zh-CN" altLang="en-US" sz="1200" kern="1200" dirty="0" smtClean="0">
                <a:solidFill>
                  <a:schemeClr val="tx1"/>
                </a:solidFill>
                <a:latin typeface="+mn-lt"/>
                <a:ea typeface="+mn-ea"/>
                <a:cs typeface="+mn-cs"/>
              </a:rPr>
              <a:t>实例时，多个线程正确地处理</a:t>
            </a:r>
            <a:r>
              <a:rPr lang="en-US" altLang="zh-CN" sz="1200" kern="1200" dirty="0" err="1" smtClean="0">
                <a:solidFill>
                  <a:schemeClr val="tx1"/>
                </a:solidFill>
                <a:latin typeface="+mn-lt"/>
                <a:ea typeface="+mn-ea"/>
                <a:cs typeface="+mn-cs"/>
              </a:rPr>
              <a:t>uniqueInstance</a:t>
            </a:r>
            <a:r>
              <a:rPr lang="zh-CN" altLang="en-US" sz="1200" kern="1200" dirty="0" smtClean="0">
                <a:solidFill>
                  <a:schemeClr val="tx1"/>
                </a:solidFill>
                <a:latin typeface="+mn-lt"/>
                <a:ea typeface="+mn-ea"/>
                <a:cs typeface="+mn-cs"/>
              </a:rPr>
              <a:t>变量。</a:t>
            </a:r>
            <a:endParaRPr kumimoji="1" lang="zh-CN" altLang="en-US" dirty="0"/>
          </a:p>
        </p:txBody>
      </p:sp>
      <p:sp>
        <p:nvSpPr>
          <p:cNvPr id="4" name="幻灯片编号占位符 3"/>
          <p:cNvSpPr>
            <a:spLocks noGrp="1"/>
          </p:cNvSpPr>
          <p:nvPr>
            <p:ph type="sldNum" sz="quarter" idx="10"/>
          </p:nvPr>
        </p:nvSpPr>
        <p:spPr/>
        <p:txBody>
          <a:bodyPr/>
          <a:lstStyle/>
          <a:p>
            <a:fld id="{212F91D8-849C-EC44-AFCD-7274ADB4DF4F}" type="slidenum">
              <a:rPr kumimoji="1" lang="zh-CN" altLang="en-US" smtClean="0"/>
              <a:t>8</a:t>
            </a:fld>
            <a:endParaRPr kumimoji="1" lang="zh-CN" altLang="en-US"/>
          </a:p>
        </p:txBody>
      </p:sp>
    </p:spTree>
    <p:extLst>
      <p:ext uri="{BB962C8B-B14F-4D97-AF65-F5344CB8AC3E}">
        <p14:creationId xmlns:p14="http://schemas.microsoft.com/office/powerpoint/2010/main" val="1741726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latin typeface="+mn-lt"/>
                <a:ea typeface="+mn-ea"/>
                <a:cs typeface="+mn-cs"/>
              </a:rPr>
              <a:t>java</a:t>
            </a:r>
            <a:r>
              <a:rPr lang="zh-CN" altLang="en-US" sz="1200" kern="1200" dirty="0" smtClean="0">
                <a:solidFill>
                  <a:schemeClr val="tx1"/>
                </a:solidFill>
                <a:latin typeface="+mn-lt"/>
                <a:ea typeface="+mn-ea"/>
                <a:cs typeface="+mn-cs"/>
              </a:rPr>
              <a:t>内存模型</a:t>
            </a:r>
            <a:r>
              <a:rPr lang="en-US" altLang="zh-CN" sz="1200" kern="1200" dirty="0" smtClean="0">
                <a:solidFill>
                  <a:schemeClr val="tx1"/>
                </a:solidFill>
                <a:latin typeface="+mn-lt"/>
                <a:ea typeface="+mn-ea"/>
                <a:cs typeface="+mn-cs"/>
              </a:rPr>
              <a:t>(JMM)</a:t>
            </a:r>
            <a:r>
              <a:rPr lang="zh-CN" altLang="en-US" sz="1200" kern="1200" dirty="0" smtClean="0">
                <a:solidFill>
                  <a:schemeClr val="tx1"/>
                </a:solidFill>
                <a:latin typeface="+mn-lt"/>
                <a:ea typeface="+mn-ea"/>
                <a:cs typeface="+mn-cs"/>
              </a:rPr>
              <a:t>是线程间通信的控制机制</a:t>
            </a:r>
            <a:r>
              <a:rPr lang="en-US" altLang="zh-CN" sz="1200" kern="1200" dirty="0" smtClean="0">
                <a:solidFill>
                  <a:schemeClr val="tx1"/>
                </a:solidFill>
                <a:latin typeface="+mn-lt"/>
                <a:ea typeface="+mn-ea"/>
                <a:cs typeface="+mn-cs"/>
              </a:rPr>
              <a:t>.JMM</a:t>
            </a:r>
            <a:r>
              <a:rPr lang="zh-CN" altLang="en-US" sz="1200" kern="1200" dirty="0" smtClean="0">
                <a:solidFill>
                  <a:schemeClr val="tx1"/>
                </a:solidFill>
                <a:latin typeface="+mn-lt"/>
                <a:ea typeface="+mn-ea"/>
                <a:cs typeface="+mn-cs"/>
              </a:rPr>
              <a:t>定义了主内存和线程之间抽象关系。线程之间的共享变量存储在主内存（</a:t>
            </a:r>
            <a:r>
              <a:rPr lang="en-US" altLang="zh-CN" sz="1200" kern="1200" dirty="0" smtClean="0">
                <a:solidFill>
                  <a:schemeClr val="tx1"/>
                </a:solidFill>
                <a:latin typeface="+mn-lt"/>
                <a:ea typeface="+mn-ea"/>
                <a:cs typeface="+mn-cs"/>
              </a:rPr>
              <a:t>main memory</a:t>
            </a:r>
            <a:r>
              <a:rPr lang="zh-CN" altLang="en-US" sz="1200" kern="1200" dirty="0" smtClean="0">
                <a:solidFill>
                  <a:schemeClr val="tx1"/>
                </a:solidFill>
                <a:latin typeface="+mn-lt"/>
                <a:ea typeface="+mn-ea"/>
                <a:cs typeface="+mn-cs"/>
              </a:rPr>
              <a:t>）中，每个线程都有一个私有的本地内存（</a:t>
            </a:r>
            <a:r>
              <a:rPr lang="en-US" altLang="zh-CN" sz="1200" kern="1200" dirty="0" smtClean="0">
                <a:solidFill>
                  <a:schemeClr val="tx1"/>
                </a:solidFill>
                <a:latin typeface="+mn-lt"/>
                <a:ea typeface="+mn-ea"/>
                <a:cs typeface="+mn-cs"/>
              </a:rPr>
              <a:t>local memory</a:t>
            </a:r>
            <a:r>
              <a:rPr lang="zh-CN" altLang="en-US" sz="1200" kern="1200" dirty="0" smtClean="0">
                <a:solidFill>
                  <a:schemeClr val="tx1"/>
                </a:solidFill>
                <a:latin typeface="+mn-lt"/>
                <a:ea typeface="+mn-ea"/>
                <a:cs typeface="+mn-cs"/>
              </a:rPr>
              <a:t>），本地内存中存储了该线程以读</a:t>
            </a:r>
            <a:r>
              <a:rPr lang="en-US" altLang="zh-CN" sz="1200" kern="1200" dirty="0" smtClean="0">
                <a:solidFill>
                  <a:schemeClr val="tx1"/>
                </a:solidFill>
                <a:latin typeface="+mn-lt"/>
                <a:ea typeface="+mn-ea"/>
                <a:cs typeface="+mn-cs"/>
              </a:rPr>
              <a:t>/</a:t>
            </a:r>
            <a:r>
              <a:rPr lang="zh-CN" altLang="en-US" sz="1200" kern="1200" dirty="0" smtClean="0">
                <a:solidFill>
                  <a:schemeClr val="tx1"/>
                </a:solidFill>
                <a:latin typeface="+mn-lt"/>
                <a:ea typeface="+mn-ea"/>
                <a:cs typeface="+mn-cs"/>
              </a:rPr>
              <a:t>写共享变量的副本。本地内存是</a:t>
            </a:r>
            <a:r>
              <a:rPr lang="en-US" altLang="zh-CN" sz="1200" kern="1200" dirty="0" smtClean="0">
                <a:solidFill>
                  <a:schemeClr val="tx1"/>
                </a:solidFill>
                <a:latin typeface="+mn-lt"/>
                <a:ea typeface="+mn-ea"/>
                <a:cs typeface="+mn-cs"/>
              </a:rPr>
              <a:t>JMM</a:t>
            </a:r>
            <a:r>
              <a:rPr lang="zh-CN" altLang="en-US" sz="1200" kern="1200" dirty="0" smtClean="0">
                <a:solidFill>
                  <a:schemeClr val="tx1"/>
                </a:solidFill>
                <a:latin typeface="+mn-lt"/>
                <a:ea typeface="+mn-ea"/>
                <a:cs typeface="+mn-cs"/>
              </a:rPr>
              <a:t>的一个抽象概念，并不真实存在。它涵盖了缓存，写缓冲区，寄存器以及其他的硬件和编译器优化。</a:t>
            </a:r>
          </a:p>
          <a:p>
            <a:endParaRPr kumimoji="1" lang="zh-CN" altLang="en-US" dirty="0"/>
          </a:p>
        </p:txBody>
      </p:sp>
      <p:sp>
        <p:nvSpPr>
          <p:cNvPr id="4" name="幻灯片编号占位符 3"/>
          <p:cNvSpPr>
            <a:spLocks noGrp="1"/>
          </p:cNvSpPr>
          <p:nvPr>
            <p:ph type="sldNum" sz="quarter" idx="10"/>
          </p:nvPr>
        </p:nvSpPr>
        <p:spPr/>
        <p:txBody>
          <a:bodyPr/>
          <a:lstStyle/>
          <a:p>
            <a:fld id="{212F91D8-849C-EC44-AFCD-7274ADB4DF4F}" type="slidenum">
              <a:rPr kumimoji="1" lang="zh-CN" altLang="en-US" smtClean="0"/>
              <a:t>9</a:t>
            </a:fld>
            <a:endParaRPr kumimoji="1" lang="zh-CN" altLang="en-US"/>
          </a:p>
        </p:txBody>
      </p:sp>
    </p:spTree>
    <p:extLst>
      <p:ext uri="{BB962C8B-B14F-4D97-AF65-F5344CB8AC3E}">
        <p14:creationId xmlns:p14="http://schemas.microsoft.com/office/powerpoint/2010/main" val="8548698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双亲委派模型</a:t>
            </a:r>
          </a:p>
          <a:p>
            <a:r>
              <a:rPr lang="en-US" altLang="zh-CN" sz="1200" kern="1200" dirty="0" smtClean="0">
                <a:solidFill>
                  <a:schemeClr val="tx1"/>
                </a:solidFill>
                <a:latin typeface="+mn-lt"/>
                <a:ea typeface="+mn-ea"/>
                <a:cs typeface="+mn-cs"/>
              </a:rPr>
              <a:t>(1).</a:t>
            </a:r>
            <a:r>
              <a:rPr lang="en-US" altLang="zh-CN" sz="1200" kern="1200" dirty="0" err="1" smtClean="0">
                <a:solidFill>
                  <a:schemeClr val="tx1"/>
                </a:solidFill>
                <a:latin typeface="+mn-lt"/>
                <a:ea typeface="+mn-ea"/>
                <a:cs typeface="+mn-cs"/>
              </a:rPr>
              <a:t>BootStrap</a:t>
            </a:r>
            <a:r>
              <a:rPr lang="en-US" altLang="zh-CN" sz="1200" kern="1200" dirty="0" smtClean="0">
                <a:solidFill>
                  <a:schemeClr val="tx1"/>
                </a:solidFill>
                <a:latin typeface="+mn-lt"/>
                <a:ea typeface="+mn-ea"/>
                <a:cs typeface="+mn-cs"/>
              </a:rPr>
              <a:t> </a:t>
            </a:r>
            <a:r>
              <a:rPr lang="en-US" altLang="zh-CN" sz="1200" kern="1200" dirty="0" err="1" smtClean="0">
                <a:solidFill>
                  <a:schemeClr val="tx1"/>
                </a:solidFill>
                <a:latin typeface="+mn-lt"/>
                <a:ea typeface="+mn-ea"/>
                <a:cs typeface="+mn-cs"/>
              </a:rPr>
              <a:t>ClassLoader</a:t>
            </a:r>
            <a:r>
              <a:rPr lang="zh-CN" altLang="en-US" sz="1200" kern="1200" dirty="0" smtClean="0">
                <a:solidFill>
                  <a:schemeClr val="tx1"/>
                </a:solidFill>
                <a:latin typeface="+mn-lt"/>
                <a:ea typeface="+mn-ea"/>
                <a:cs typeface="+mn-cs"/>
              </a:rPr>
              <a:t>：启动类加载器，负责加载存放在</a:t>
            </a:r>
            <a:r>
              <a:rPr lang="en-US" altLang="zh-CN" sz="1200" kern="1200" dirty="0" smtClean="0">
                <a:solidFill>
                  <a:schemeClr val="tx1"/>
                </a:solidFill>
                <a:latin typeface="+mn-lt"/>
                <a:ea typeface="+mn-ea"/>
                <a:cs typeface="+mn-cs"/>
              </a:rPr>
              <a:t>%JAVA_HOME%\lib</a:t>
            </a:r>
            <a:r>
              <a:rPr lang="zh-CN" altLang="en-US" sz="1200" kern="1200" dirty="0" smtClean="0">
                <a:solidFill>
                  <a:schemeClr val="tx1"/>
                </a:solidFill>
                <a:latin typeface="+mn-lt"/>
                <a:ea typeface="+mn-ea"/>
                <a:cs typeface="+mn-cs"/>
              </a:rPr>
              <a:t>目录中的，或者通被</a:t>
            </a:r>
            <a:r>
              <a:rPr lang="en-US" altLang="zh-CN" sz="1200" kern="1200" dirty="0" smtClean="0">
                <a:solidFill>
                  <a:schemeClr val="tx1"/>
                </a:solidFill>
                <a:latin typeface="+mn-lt"/>
                <a:ea typeface="+mn-ea"/>
                <a:cs typeface="+mn-cs"/>
              </a:rPr>
              <a:t>-</a:t>
            </a:r>
            <a:r>
              <a:rPr lang="en-US" altLang="zh-CN" sz="1200" kern="1200" dirty="0" err="1" smtClean="0">
                <a:solidFill>
                  <a:schemeClr val="tx1"/>
                </a:solidFill>
                <a:latin typeface="+mn-lt"/>
                <a:ea typeface="+mn-ea"/>
                <a:cs typeface="+mn-cs"/>
              </a:rPr>
              <a:t>Xbootclasspath</a:t>
            </a:r>
            <a:r>
              <a:rPr lang="zh-CN" altLang="en-US" sz="1200" kern="1200" dirty="0" smtClean="0">
                <a:solidFill>
                  <a:schemeClr val="tx1"/>
                </a:solidFill>
                <a:latin typeface="+mn-lt"/>
                <a:ea typeface="+mn-ea"/>
                <a:cs typeface="+mn-cs"/>
              </a:rPr>
              <a:t>参数所指定的路径中的，并且被</a:t>
            </a:r>
            <a:r>
              <a:rPr lang="en-US" altLang="zh-CN" sz="1200" kern="1200" dirty="0" smtClean="0">
                <a:solidFill>
                  <a:schemeClr val="tx1"/>
                </a:solidFill>
                <a:latin typeface="+mn-lt"/>
                <a:ea typeface="+mn-ea"/>
                <a:cs typeface="+mn-cs"/>
              </a:rPr>
              <a:t>java</a:t>
            </a:r>
            <a:r>
              <a:rPr lang="zh-CN" altLang="en-US" sz="1200" kern="1200" dirty="0" smtClean="0">
                <a:solidFill>
                  <a:schemeClr val="tx1"/>
                </a:solidFill>
                <a:latin typeface="+mn-lt"/>
                <a:ea typeface="+mn-ea"/>
                <a:cs typeface="+mn-cs"/>
              </a:rPr>
              <a:t>虚拟机识别的</a:t>
            </a:r>
            <a:r>
              <a:rPr lang="en-US" altLang="zh-CN" sz="1200" kern="1200" dirty="0" smtClean="0">
                <a:solidFill>
                  <a:schemeClr val="tx1"/>
                </a:solidFill>
                <a:latin typeface="+mn-lt"/>
                <a:ea typeface="+mn-ea"/>
                <a:cs typeface="+mn-cs"/>
              </a:rPr>
              <a:t>(</a:t>
            </a:r>
            <a:r>
              <a:rPr lang="zh-CN" altLang="en-US" sz="1200" kern="1200" dirty="0" smtClean="0">
                <a:solidFill>
                  <a:schemeClr val="tx1"/>
                </a:solidFill>
                <a:latin typeface="+mn-lt"/>
                <a:ea typeface="+mn-ea"/>
                <a:cs typeface="+mn-cs"/>
              </a:rPr>
              <a:t>仅按照文件名识别，如</a:t>
            </a:r>
            <a:r>
              <a:rPr lang="en-US" altLang="zh-CN" sz="1200" kern="1200" dirty="0" err="1" smtClean="0">
                <a:solidFill>
                  <a:schemeClr val="tx1"/>
                </a:solidFill>
                <a:latin typeface="+mn-lt"/>
                <a:ea typeface="+mn-ea"/>
                <a:cs typeface="+mn-cs"/>
              </a:rPr>
              <a:t>rt.jar</a:t>
            </a:r>
            <a:r>
              <a:rPr lang="zh-CN" altLang="en-US" sz="1200" kern="1200" dirty="0" smtClean="0">
                <a:solidFill>
                  <a:schemeClr val="tx1"/>
                </a:solidFill>
                <a:latin typeface="+mn-lt"/>
                <a:ea typeface="+mn-ea"/>
                <a:cs typeface="+mn-cs"/>
              </a:rPr>
              <a:t>，名字不符合的类库，即使放在指定路径中也不会被加载</a:t>
            </a:r>
            <a:r>
              <a:rPr lang="en-US" altLang="zh-CN" sz="1200" kern="1200" dirty="0" smtClean="0">
                <a:solidFill>
                  <a:schemeClr val="tx1"/>
                </a:solidFill>
                <a:latin typeface="+mn-lt"/>
                <a:ea typeface="+mn-ea"/>
                <a:cs typeface="+mn-cs"/>
              </a:rPr>
              <a:t>)</a:t>
            </a:r>
            <a:r>
              <a:rPr lang="zh-CN" altLang="en-US" sz="1200" kern="1200" dirty="0" smtClean="0">
                <a:solidFill>
                  <a:schemeClr val="tx1"/>
                </a:solidFill>
                <a:latin typeface="+mn-lt"/>
                <a:ea typeface="+mn-ea"/>
                <a:cs typeface="+mn-cs"/>
              </a:rPr>
              <a:t>类库到虚拟机的内存中，启动类加载器无法被</a:t>
            </a:r>
            <a:r>
              <a:rPr lang="en-US" altLang="zh-CN" sz="1200" kern="1200" dirty="0" smtClean="0">
                <a:solidFill>
                  <a:schemeClr val="tx1"/>
                </a:solidFill>
                <a:latin typeface="+mn-lt"/>
                <a:ea typeface="+mn-ea"/>
                <a:cs typeface="+mn-cs"/>
              </a:rPr>
              <a:t>java</a:t>
            </a:r>
            <a:r>
              <a:rPr lang="zh-CN" altLang="en-US" sz="1200" kern="1200" dirty="0" smtClean="0">
                <a:solidFill>
                  <a:schemeClr val="tx1"/>
                </a:solidFill>
                <a:latin typeface="+mn-lt"/>
                <a:ea typeface="+mn-ea"/>
                <a:cs typeface="+mn-cs"/>
              </a:rPr>
              <a:t>程序直接引用。</a:t>
            </a:r>
          </a:p>
          <a:p>
            <a:r>
              <a:rPr lang="en-US" altLang="zh-CN" sz="1200" kern="1200" dirty="0" smtClean="0">
                <a:solidFill>
                  <a:schemeClr val="tx1"/>
                </a:solidFill>
                <a:latin typeface="+mn-lt"/>
                <a:ea typeface="+mn-ea"/>
                <a:cs typeface="+mn-cs"/>
              </a:rPr>
              <a:t>(2).Extension </a:t>
            </a:r>
            <a:r>
              <a:rPr lang="en-US" altLang="zh-CN" sz="1200" kern="1200" dirty="0" err="1" smtClean="0">
                <a:solidFill>
                  <a:schemeClr val="tx1"/>
                </a:solidFill>
                <a:latin typeface="+mn-lt"/>
                <a:ea typeface="+mn-ea"/>
                <a:cs typeface="+mn-cs"/>
              </a:rPr>
              <a:t>ClassLoader</a:t>
            </a:r>
            <a:r>
              <a:rPr lang="zh-CN" altLang="en-US" sz="1200" kern="1200" dirty="0" smtClean="0">
                <a:solidFill>
                  <a:schemeClr val="tx1"/>
                </a:solidFill>
                <a:latin typeface="+mn-lt"/>
                <a:ea typeface="+mn-ea"/>
                <a:cs typeface="+mn-cs"/>
              </a:rPr>
              <a:t>：扩展类加载器，由</a:t>
            </a:r>
            <a:r>
              <a:rPr lang="en-US" altLang="zh-CN" sz="1200" kern="1200" dirty="0" err="1" smtClean="0">
                <a:solidFill>
                  <a:schemeClr val="tx1"/>
                </a:solidFill>
                <a:latin typeface="+mn-lt"/>
                <a:ea typeface="+mn-ea"/>
                <a:cs typeface="+mn-cs"/>
              </a:rPr>
              <a:t>sun.misc.Launcher$ExtClassLoader</a:t>
            </a:r>
            <a:r>
              <a:rPr lang="zh-CN" altLang="en-US" sz="1200" kern="1200" dirty="0" smtClean="0">
                <a:solidFill>
                  <a:schemeClr val="tx1"/>
                </a:solidFill>
                <a:latin typeface="+mn-lt"/>
                <a:ea typeface="+mn-ea"/>
                <a:cs typeface="+mn-cs"/>
              </a:rPr>
              <a:t>实现，负责加载</a:t>
            </a:r>
            <a:r>
              <a:rPr lang="en-US" altLang="zh-CN" sz="1200" kern="1200" dirty="0" smtClean="0">
                <a:solidFill>
                  <a:schemeClr val="tx1"/>
                </a:solidFill>
                <a:latin typeface="+mn-lt"/>
                <a:ea typeface="+mn-ea"/>
                <a:cs typeface="+mn-cs"/>
              </a:rPr>
              <a:t>%JAVA_HOME%\lib\</a:t>
            </a:r>
            <a:r>
              <a:rPr lang="en-US" altLang="zh-CN" sz="1200" kern="1200" dirty="0" err="1" smtClean="0">
                <a:solidFill>
                  <a:schemeClr val="tx1"/>
                </a:solidFill>
                <a:latin typeface="+mn-lt"/>
                <a:ea typeface="+mn-ea"/>
                <a:cs typeface="+mn-cs"/>
              </a:rPr>
              <a:t>ext</a:t>
            </a:r>
            <a:r>
              <a:rPr lang="zh-CN" altLang="en-US" sz="1200" kern="1200" dirty="0" smtClean="0">
                <a:solidFill>
                  <a:schemeClr val="tx1"/>
                </a:solidFill>
                <a:latin typeface="+mn-lt"/>
                <a:ea typeface="+mn-ea"/>
                <a:cs typeface="+mn-cs"/>
              </a:rPr>
              <a:t>目录中的，或者被</a:t>
            </a:r>
            <a:r>
              <a:rPr lang="en-US" altLang="zh-CN" sz="1200" kern="1200" dirty="0" err="1" smtClean="0">
                <a:solidFill>
                  <a:schemeClr val="tx1"/>
                </a:solidFill>
                <a:latin typeface="+mn-lt"/>
                <a:ea typeface="+mn-ea"/>
                <a:cs typeface="+mn-cs"/>
              </a:rPr>
              <a:t>java.ext.dirs</a:t>
            </a:r>
            <a:r>
              <a:rPr lang="zh-CN" altLang="en-US" sz="1200" kern="1200" dirty="0" smtClean="0">
                <a:solidFill>
                  <a:schemeClr val="tx1"/>
                </a:solidFill>
                <a:latin typeface="+mn-lt"/>
                <a:ea typeface="+mn-ea"/>
                <a:cs typeface="+mn-cs"/>
              </a:rPr>
              <a:t>系统变量所指定的路径中的所有类库，开发者可以直接使用扩展类加载器。</a:t>
            </a:r>
          </a:p>
          <a:p>
            <a:r>
              <a:rPr lang="en-US" altLang="zh-CN" sz="1200" kern="1200" dirty="0" smtClean="0">
                <a:solidFill>
                  <a:schemeClr val="tx1"/>
                </a:solidFill>
                <a:latin typeface="+mn-lt"/>
                <a:ea typeface="+mn-ea"/>
                <a:cs typeface="+mn-cs"/>
              </a:rPr>
              <a:t>(3).Application </a:t>
            </a:r>
            <a:r>
              <a:rPr lang="en-US" altLang="zh-CN" sz="1200" kern="1200" dirty="0" err="1" smtClean="0">
                <a:solidFill>
                  <a:schemeClr val="tx1"/>
                </a:solidFill>
                <a:latin typeface="+mn-lt"/>
                <a:ea typeface="+mn-ea"/>
                <a:cs typeface="+mn-cs"/>
              </a:rPr>
              <a:t>ClassLoader</a:t>
            </a:r>
            <a:r>
              <a:rPr lang="zh-CN" altLang="en-US" sz="1200" kern="1200" dirty="0" smtClean="0">
                <a:solidFill>
                  <a:schemeClr val="tx1"/>
                </a:solidFill>
                <a:latin typeface="+mn-lt"/>
                <a:ea typeface="+mn-ea"/>
                <a:cs typeface="+mn-cs"/>
              </a:rPr>
              <a:t>：应用程序类加载器，由</a:t>
            </a:r>
            <a:r>
              <a:rPr lang="en-US" altLang="zh-CN" sz="1200" kern="1200" dirty="0" err="1" smtClean="0">
                <a:solidFill>
                  <a:schemeClr val="tx1"/>
                </a:solidFill>
                <a:latin typeface="+mn-lt"/>
                <a:ea typeface="+mn-ea"/>
                <a:cs typeface="+mn-cs"/>
              </a:rPr>
              <a:t>sun.misc.Launcher$AppClassLoader</a:t>
            </a:r>
            <a:r>
              <a:rPr lang="zh-CN" altLang="en-US" sz="1200" kern="1200" dirty="0" smtClean="0">
                <a:solidFill>
                  <a:schemeClr val="tx1"/>
                </a:solidFill>
                <a:latin typeface="+mn-lt"/>
                <a:ea typeface="+mn-ea"/>
                <a:cs typeface="+mn-cs"/>
              </a:rPr>
              <a:t>实现，负责加载用户类路径</a:t>
            </a:r>
            <a:r>
              <a:rPr lang="en-US" altLang="zh-CN" sz="1200" kern="1200" dirty="0" err="1" smtClean="0">
                <a:solidFill>
                  <a:schemeClr val="tx1"/>
                </a:solidFill>
                <a:latin typeface="+mn-lt"/>
                <a:ea typeface="+mn-ea"/>
                <a:cs typeface="+mn-cs"/>
              </a:rPr>
              <a:t>classpath</a:t>
            </a:r>
            <a:r>
              <a:rPr lang="zh-CN" altLang="en-US" sz="1200" kern="1200" dirty="0" smtClean="0">
                <a:solidFill>
                  <a:schemeClr val="tx1"/>
                </a:solidFill>
                <a:latin typeface="+mn-lt"/>
                <a:ea typeface="+mn-ea"/>
                <a:cs typeface="+mn-cs"/>
              </a:rPr>
              <a:t>上所指定的类库，是类加载器</a:t>
            </a:r>
            <a:r>
              <a:rPr lang="en-US" altLang="zh-CN" sz="1200" kern="1200" dirty="0" err="1" smtClean="0">
                <a:solidFill>
                  <a:schemeClr val="tx1"/>
                </a:solidFill>
                <a:latin typeface="+mn-lt"/>
                <a:ea typeface="+mn-ea"/>
                <a:cs typeface="+mn-cs"/>
              </a:rPr>
              <a:t>ClassLoader</a:t>
            </a:r>
            <a:r>
              <a:rPr lang="zh-CN" altLang="en-US" sz="1200" kern="1200" dirty="0" smtClean="0">
                <a:solidFill>
                  <a:schemeClr val="tx1"/>
                </a:solidFill>
                <a:latin typeface="+mn-lt"/>
                <a:ea typeface="+mn-ea"/>
                <a:cs typeface="+mn-cs"/>
              </a:rPr>
              <a:t>中的</a:t>
            </a:r>
            <a:r>
              <a:rPr lang="en-US" altLang="zh-CN" sz="1200" kern="1200" dirty="0" err="1" smtClean="0">
                <a:solidFill>
                  <a:schemeClr val="tx1"/>
                </a:solidFill>
                <a:latin typeface="+mn-lt"/>
                <a:ea typeface="+mn-ea"/>
                <a:cs typeface="+mn-cs"/>
              </a:rPr>
              <a:t>getSystemClassLoader</a:t>
            </a:r>
            <a:r>
              <a:rPr lang="en-US" altLang="zh-CN" sz="1200" kern="1200" dirty="0" smtClean="0">
                <a:solidFill>
                  <a:schemeClr val="tx1"/>
                </a:solidFill>
                <a:latin typeface="+mn-lt"/>
                <a:ea typeface="+mn-ea"/>
                <a:cs typeface="+mn-cs"/>
              </a:rPr>
              <a:t>()</a:t>
            </a:r>
            <a:r>
              <a:rPr lang="zh-CN" altLang="en-US" sz="1200" kern="1200" dirty="0" smtClean="0">
                <a:solidFill>
                  <a:schemeClr val="tx1"/>
                </a:solidFill>
                <a:latin typeface="+mn-lt"/>
                <a:ea typeface="+mn-ea"/>
                <a:cs typeface="+mn-cs"/>
              </a:rPr>
              <a:t>方法的返回值，开发者可以直接使用应用程序类加载器，如果程序中没有自定义过类加载器，该加载器就是程序中默认的类加载器。</a:t>
            </a:r>
            <a:endParaRPr kumimoji="1" lang="zh-CN" altLang="en-US" dirty="0"/>
          </a:p>
        </p:txBody>
      </p:sp>
      <p:sp>
        <p:nvSpPr>
          <p:cNvPr id="4" name="幻灯片编号占位符 3"/>
          <p:cNvSpPr>
            <a:spLocks noGrp="1"/>
          </p:cNvSpPr>
          <p:nvPr>
            <p:ph type="sldNum" sz="quarter" idx="10"/>
          </p:nvPr>
        </p:nvSpPr>
        <p:spPr/>
        <p:txBody>
          <a:bodyPr/>
          <a:lstStyle/>
          <a:p>
            <a:fld id="{212F91D8-849C-EC44-AFCD-7274ADB4DF4F}" type="slidenum">
              <a:rPr kumimoji="1" lang="zh-CN" altLang="en-US" smtClean="0"/>
              <a:t>14</a:t>
            </a:fld>
            <a:endParaRPr kumimoji="1" lang="zh-CN" altLang="en-US"/>
          </a:p>
        </p:txBody>
      </p:sp>
    </p:spTree>
    <p:extLst>
      <p:ext uri="{BB962C8B-B14F-4D97-AF65-F5344CB8AC3E}">
        <p14:creationId xmlns:p14="http://schemas.microsoft.com/office/powerpoint/2010/main" val="20029928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12/8/16</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名片引述">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zh-CN" altLang="en-US" smtClean="0"/>
              <a:t>单击此处编辑母版标题样式</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12/8/16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12/8/16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zh-CN" altLang="en-US" smtClean="0"/>
              <a:t>单击此处编辑母版标题样式</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12/8/16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4.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12/8/16</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6.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8.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en-US" altLang="zh-CN" dirty="0" smtClean="0"/>
              <a:t>JVM</a:t>
            </a:r>
            <a:r>
              <a:rPr kumimoji="1" lang="zh-CN" altLang="en-US" dirty="0" smtClean="0"/>
              <a:t>引言</a:t>
            </a:r>
            <a:endParaRPr kumimoji="1" lang="zh-CN" altLang="en-US" dirty="0"/>
          </a:p>
        </p:txBody>
      </p:sp>
    </p:spTree>
    <p:extLst>
      <p:ext uri="{BB962C8B-B14F-4D97-AF65-F5344CB8AC3E}">
        <p14:creationId xmlns:p14="http://schemas.microsoft.com/office/powerpoint/2010/main" val="131368663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Who</a:t>
            </a:r>
            <a:r>
              <a:rPr kumimoji="1" lang="zh-CN" altLang="en-US" dirty="0" smtClean="0"/>
              <a:t> </a:t>
            </a:r>
            <a:r>
              <a:rPr kumimoji="1" lang="en-US" altLang="zh-CN" dirty="0" smtClean="0"/>
              <a:t>lives</a:t>
            </a:r>
            <a:endParaRPr kumimoji="1" lang="zh-CN" altLang="en-US" dirty="0"/>
          </a:p>
        </p:txBody>
      </p:sp>
      <p:pic>
        <p:nvPicPr>
          <p:cNvPr id="4" name="内容占位符 3"/>
          <p:cNvPicPr>
            <a:picLocks noGrp="1" noChangeAspect="1"/>
          </p:cNvPicPr>
          <p:nvPr>
            <p:ph idx="1"/>
          </p:nvPr>
        </p:nvPicPr>
        <p:blipFill>
          <a:blip r:embed="rId2"/>
          <a:stretch>
            <a:fillRect/>
          </a:stretch>
        </p:blipFill>
        <p:spPr>
          <a:xfrm>
            <a:off x="1409700" y="2768600"/>
            <a:ext cx="9372600" cy="2895600"/>
          </a:xfrm>
          <a:prstGeom prst="rect">
            <a:avLst/>
          </a:prstGeom>
        </p:spPr>
      </p:pic>
    </p:spTree>
    <p:extLst>
      <p:ext uri="{BB962C8B-B14F-4D97-AF65-F5344CB8AC3E}">
        <p14:creationId xmlns:p14="http://schemas.microsoft.com/office/powerpoint/2010/main" val="11232355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四、垃圾判定与回收</a:t>
            </a:r>
            <a:endParaRPr kumimoji="1" lang="zh-CN" altLang="en-US" dirty="0"/>
          </a:p>
        </p:txBody>
      </p:sp>
      <p:sp>
        <p:nvSpPr>
          <p:cNvPr id="3" name="内容占位符 2"/>
          <p:cNvSpPr>
            <a:spLocks noGrp="1"/>
          </p:cNvSpPr>
          <p:nvPr>
            <p:ph idx="1"/>
          </p:nvPr>
        </p:nvSpPr>
        <p:spPr/>
        <p:txBody>
          <a:bodyPr>
            <a:normAutofit fontScale="92500" lnSpcReduction="20000"/>
          </a:bodyPr>
          <a:lstStyle/>
          <a:p>
            <a:r>
              <a:rPr kumimoji="1" lang="zh-CN" altLang="en-US" dirty="0" smtClean="0"/>
              <a:t>垃圾判定算法</a:t>
            </a:r>
          </a:p>
          <a:p>
            <a:pPr marL="0" indent="0">
              <a:buNone/>
            </a:pPr>
            <a:r>
              <a:rPr kumimoji="1" lang="zh-CN" altLang="en-US" dirty="0"/>
              <a:t>（</a:t>
            </a:r>
            <a:r>
              <a:rPr kumimoji="1" lang="en-US" altLang="zh-CN" dirty="0"/>
              <a:t>1</a:t>
            </a:r>
            <a:r>
              <a:rPr kumimoji="1" lang="zh-CN" altLang="en-US" dirty="0"/>
              <a:t>）引用计数算法</a:t>
            </a:r>
            <a:r>
              <a:rPr kumimoji="1" lang="en-US" altLang="zh-CN" dirty="0"/>
              <a:t>----</a:t>
            </a:r>
            <a:r>
              <a:rPr lang="zh-CN" altLang="en-US" dirty="0"/>
              <a:t>不能解决循环引用的问题；</a:t>
            </a:r>
          </a:p>
          <a:p>
            <a:pPr marL="0" indent="0">
              <a:buNone/>
            </a:pPr>
            <a:r>
              <a:rPr kumimoji="1" lang="zh-CN" altLang="en-US" dirty="0"/>
              <a:t>（</a:t>
            </a:r>
            <a:r>
              <a:rPr kumimoji="1" lang="en-US" altLang="zh-CN" dirty="0"/>
              <a:t>2</a:t>
            </a:r>
            <a:r>
              <a:rPr kumimoji="1" lang="zh-CN" altLang="en-US" dirty="0"/>
              <a:t>）可达性分析算法</a:t>
            </a:r>
            <a:r>
              <a:rPr kumimoji="1" lang="en-US" altLang="zh-CN" dirty="0"/>
              <a:t>-----</a:t>
            </a:r>
            <a:r>
              <a:rPr kumimoji="1" lang="zh-CN" altLang="en-US" dirty="0"/>
              <a:t>主流实现，</a:t>
            </a:r>
            <a:r>
              <a:rPr kumimoji="1" lang="en-US" altLang="zh-CN" dirty="0"/>
              <a:t>GC</a:t>
            </a:r>
            <a:r>
              <a:rPr kumimoji="1" lang="zh-CN" altLang="en-US" dirty="0"/>
              <a:t> </a:t>
            </a:r>
            <a:r>
              <a:rPr kumimoji="1" lang="en-US" altLang="zh-CN" dirty="0" smtClean="0"/>
              <a:t>ROOT</a:t>
            </a:r>
            <a:endParaRPr kumimoji="1" lang="zh-CN" altLang="en-US" dirty="0" smtClean="0"/>
          </a:p>
          <a:p>
            <a:r>
              <a:rPr kumimoji="1" lang="zh-CN" altLang="en-US" dirty="0" smtClean="0"/>
              <a:t>垃圾回收算法</a:t>
            </a:r>
          </a:p>
          <a:p>
            <a:pPr marL="0" indent="0">
              <a:buNone/>
            </a:pPr>
            <a:r>
              <a:rPr kumimoji="1" lang="zh-CN" altLang="en-US" dirty="0" smtClean="0"/>
              <a:t>（</a:t>
            </a:r>
            <a:r>
              <a:rPr kumimoji="1" lang="en-US" altLang="zh-CN" dirty="0" smtClean="0"/>
              <a:t>1</a:t>
            </a:r>
            <a:r>
              <a:rPr kumimoji="1" lang="zh-CN" altLang="en-US" dirty="0" smtClean="0"/>
              <a:t>）标记</a:t>
            </a:r>
            <a:r>
              <a:rPr kumimoji="1" lang="en-US" altLang="zh-CN" dirty="0" smtClean="0"/>
              <a:t>-</a:t>
            </a:r>
            <a:r>
              <a:rPr kumimoji="1" lang="zh-CN" altLang="en-US" dirty="0" smtClean="0"/>
              <a:t>清除算法</a:t>
            </a:r>
          </a:p>
          <a:p>
            <a:pPr marL="0" indent="0">
              <a:buNone/>
            </a:pPr>
            <a:r>
              <a:rPr kumimoji="1" lang="zh-CN" altLang="en-US" dirty="0" smtClean="0"/>
              <a:t>（</a:t>
            </a:r>
            <a:r>
              <a:rPr kumimoji="1" lang="en-US" altLang="zh-CN" dirty="0" smtClean="0"/>
              <a:t>2</a:t>
            </a:r>
            <a:r>
              <a:rPr kumimoji="1" lang="zh-CN" altLang="en-US" dirty="0" smtClean="0"/>
              <a:t>）复制</a:t>
            </a:r>
            <a:r>
              <a:rPr kumimoji="1" lang="zh-CN" altLang="en-US" dirty="0" smtClean="0"/>
              <a:t>算法  </a:t>
            </a:r>
            <a:r>
              <a:rPr kumimoji="1" lang="en-US" altLang="zh-CN" dirty="0" smtClean="0"/>
              <a:t>--------------------</a:t>
            </a:r>
            <a:r>
              <a:rPr kumimoji="1" lang="zh-CN" altLang="en-US" dirty="0" smtClean="0"/>
              <a:t>两份内存同样的内存区域</a:t>
            </a:r>
            <a:endParaRPr kumimoji="1" lang="zh-CN" altLang="en-US" dirty="0" smtClean="0"/>
          </a:p>
          <a:p>
            <a:pPr marL="0" indent="0">
              <a:buNone/>
            </a:pPr>
            <a:r>
              <a:rPr kumimoji="1" lang="zh-CN" altLang="en-US" dirty="0" smtClean="0"/>
              <a:t>（</a:t>
            </a:r>
            <a:r>
              <a:rPr kumimoji="1" lang="en-US" altLang="zh-CN" dirty="0" smtClean="0"/>
              <a:t>3</a:t>
            </a:r>
            <a:r>
              <a:rPr kumimoji="1" lang="zh-CN" altLang="en-US" dirty="0" smtClean="0"/>
              <a:t>）标记</a:t>
            </a:r>
            <a:r>
              <a:rPr kumimoji="1" lang="en-US" altLang="zh-CN" dirty="0" smtClean="0"/>
              <a:t>-</a:t>
            </a:r>
            <a:r>
              <a:rPr kumimoji="1" lang="zh-CN" altLang="en-US" dirty="0" smtClean="0"/>
              <a:t>整理</a:t>
            </a:r>
            <a:r>
              <a:rPr kumimoji="1" lang="zh-CN" altLang="en-US" dirty="0" smtClean="0"/>
              <a:t>算法</a:t>
            </a:r>
            <a:endParaRPr kumimoji="1" lang="zh-CN" altLang="en-US" dirty="0" smtClean="0"/>
          </a:p>
          <a:p>
            <a:pPr marL="0" indent="0">
              <a:buNone/>
            </a:pPr>
            <a:r>
              <a:rPr kumimoji="1" lang="zh-CN" altLang="en-US" dirty="0" smtClean="0"/>
              <a:t>（</a:t>
            </a:r>
            <a:r>
              <a:rPr kumimoji="1" lang="en-US" altLang="zh-CN" dirty="0" smtClean="0"/>
              <a:t>4</a:t>
            </a:r>
            <a:r>
              <a:rPr kumimoji="1" lang="zh-CN" altLang="en-US" dirty="0" smtClean="0"/>
              <a:t>）分代收集</a:t>
            </a:r>
            <a:r>
              <a:rPr kumimoji="1" lang="zh-CN" altLang="en-US" dirty="0" smtClean="0"/>
              <a:t>算法</a:t>
            </a:r>
            <a:r>
              <a:rPr kumimoji="1" lang="en-US" altLang="zh-CN" dirty="0" smtClean="0"/>
              <a:t>----------------</a:t>
            </a:r>
            <a:r>
              <a:rPr kumimoji="1" lang="zh-CN" altLang="en-US" dirty="0" smtClean="0"/>
              <a:t>标记整理和复制算法组合</a:t>
            </a:r>
            <a:endParaRPr kumimoji="1" lang="zh-CN" altLang="en-US" dirty="0" smtClean="0"/>
          </a:p>
          <a:p>
            <a:pPr marL="0" indent="0">
              <a:buNone/>
            </a:pPr>
            <a:endParaRPr kumimoji="1" lang="zh-CN" altLang="en-US" dirty="0" smtClean="0"/>
          </a:p>
        </p:txBody>
      </p:sp>
    </p:spTree>
    <p:extLst>
      <p:ext uri="{BB962C8B-B14F-4D97-AF65-F5344CB8AC3E}">
        <p14:creationId xmlns:p14="http://schemas.microsoft.com/office/powerpoint/2010/main" val="19826467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What will happen</a:t>
            </a:r>
            <a:endParaRPr kumimoji="1" lang="zh-CN" altLang="en-US" dirty="0"/>
          </a:p>
        </p:txBody>
      </p:sp>
      <p:sp>
        <p:nvSpPr>
          <p:cNvPr id="3" name="内容占位符 2"/>
          <p:cNvSpPr>
            <a:spLocks noGrp="1"/>
          </p:cNvSpPr>
          <p:nvPr>
            <p:ph idx="1"/>
          </p:nvPr>
        </p:nvSpPr>
        <p:spPr/>
        <p:txBody>
          <a:bodyPr>
            <a:normAutofit fontScale="47500" lnSpcReduction="20000"/>
          </a:bodyPr>
          <a:lstStyle/>
          <a:p>
            <a:pPr marL="0" indent="0">
              <a:buNone/>
            </a:pPr>
            <a:r>
              <a:rPr lang="en-US" altLang="zh-CN" b="1" dirty="0"/>
              <a:t>package </a:t>
            </a:r>
            <a:r>
              <a:rPr lang="en-US" altLang="zh-CN" b="1" dirty="0" err="1"/>
              <a:t>com.qiaoyf.test</a:t>
            </a:r>
            <a:r>
              <a:rPr lang="en-US" altLang="zh-CN" b="1" dirty="0" smtClean="0"/>
              <a:t>;//</a:t>
            </a:r>
            <a:r>
              <a:rPr lang="en-US" altLang="zh-CN" b="1" dirty="0" err="1" smtClean="0"/>
              <a:t>String.java</a:t>
            </a:r>
            <a:endParaRPr lang="en-US" altLang="zh-CN" b="1" dirty="0"/>
          </a:p>
          <a:p>
            <a:pPr marL="0" indent="0">
              <a:buNone/>
            </a:pPr>
            <a:r>
              <a:rPr lang="en-US" altLang="zh-CN" b="1" dirty="0"/>
              <a:t>public class String {</a:t>
            </a:r>
          </a:p>
          <a:p>
            <a:pPr marL="0" indent="0">
              <a:buNone/>
            </a:pPr>
            <a:r>
              <a:rPr lang="en-US" altLang="zh-CN" dirty="0"/>
              <a:t>    </a:t>
            </a:r>
            <a:r>
              <a:rPr lang="en-US" altLang="zh-CN" b="1" dirty="0"/>
              <a:t>public String() {</a:t>
            </a:r>
          </a:p>
          <a:p>
            <a:pPr marL="0" indent="0">
              <a:buNone/>
            </a:pPr>
            <a:r>
              <a:rPr lang="de-DE" altLang="zh-CN" dirty="0" smtClean="0"/>
              <a:t>       </a:t>
            </a:r>
            <a:r>
              <a:rPr lang="de-DE" altLang="zh-CN" dirty="0" err="1"/>
              <a:t>System.</a:t>
            </a:r>
            <a:r>
              <a:rPr lang="de-DE" altLang="zh-CN" b="1" i="1" dirty="0" err="1"/>
              <a:t>out.println</a:t>
            </a:r>
            <a:r>
              <a:rPr lang="de-DE" altLang="zh-CN" b="1" i="1" dirty="0"/>
              <a:t>("123");</a:t>
            </a:r>
          </a:p>
          <a:p>
            <a:pPr marL="0" indent="0">
              <a:buNone/>
            </a:pPr>
            <a:r>
              <a:rPr lang="de-DE" altLang="zh-CN" dirty="0"/>
              <a:t>    }</a:t>
            </a:r>
          </a:p>
          <a:p>
            <a:pPr marL="0" indent="0">
              <a:buNone/>
            </a:pPr>
            <a:r>
              <a:rPr lang="de-DE" altLang="zh-CN" dirty="0" smtClean="0"/>
              <a:t>}</a:t>
            </a:r>
            <a:endParaRPr lang="zh-CN" altLang="en-US" dirty="0" smtClean="0"/>
          </a:p>
          <a:p>
            <a:endParaRPr kumimoji="1" lang="zh-CN" altLang="en-US" dirty="0"/>
          </a:p>
          <a:p>
            <a:pPr marL="0" indent="0">
              <a:buNone/>
            </a:pPr>
            <a:r>
              <a:rPr lang="en-US" altLang="zh-CN" dirty="0"/>
              <a:t>package </a:t>
            </a:r>
            <a:r>
              <a:rPr lang="en-US" altLang="zh-CN" dirty="0" err="1"/>
              <a:t>com.qiaoyf.test</a:t>
            </a:r>
            <a:r>
              <a:rPr lang="en-US" altLang="zh-CN" dirty="0" smtClean="0"/>
              <a:t>;//</a:t>
            </a:r>
            <a:r>
              <a:rPr lang="en-US" altLang="zh-CN" dirty="0" err="1" smtClean="0"/>
              <a:t>Test.java</a:t>
            </a:r>
            <a:endParaRPr lang="en-US" altLang="zh-CN" dirty="0"/>
          </a:p>
          <a:p>
            <a:pPr marL="0" indent="0">
              <a:buNone/>
            </a:pPr>
            <a:r>
              <a:rPr lang="en-US" altLang="zh-CN" dirty="0"/>
              <a:t>public class Test </a:t>
            </a:r>
            <a:r>
              <a:rPr lang="en-US" altLang="zh-CN" dirty="0" smtClean="0"/>
              <a:t>{</a:t>
            </a:r>
          </a:p>
          <a:p>
            <a:pPr marL="0" indent="0">
              <a:buNone/>
            </a:pPr>
            <a:r>
              <a:rPr lang="en-US" altLang="zh-CN" dirty="0" smtClean="0"/>
              <a:t>  public static void main(String[] </a:t>
            </a:r>
            <a:r>
              <a:rPr lang="en-US" altLang="zh-CN" u="sng" dirty="0" err="1" smtClean="0"/>
              <a:t>args</a:t>
            </a:r>
            <a:r>
              <a:rPr lang="en-US" altLang="zh-CN" u="sng" dirty="0" smtClean="0"/>
              <a:t>){</a:t>
            </a:r>
          </a:p>
          <a:p>
            <a:pPr marL="0" indent="0">
              <a:buNone/>
            </a:pPr>
            <a:r>
              <a:rPr lang="en-US" altLang="zh-CN" dirty="0" smtClean="0"/>
              <a:t> </a:t>
            </a:r>
            <a:r>
              <a:rPr lang="en-US" altLang="zh-CN" dirty="0" err="1" smtClean="0"/>
              <a:t>com.qiaoyf.test.String</a:t>
            </a:r>
            <a:r>
              <a:rPr lang="en-US" altLang="zh-CN" dirty="0" smtClean="0"/>
              <a:t> </a:t>
            </a:r>
            <a:r>
              <a:rPr lang="en-US" altLang="zh-CN" u="sng" dirty="0" smtClean="0"/>
              <a:t>s = new </a:t>
            </a:r>
            <a:r>
              <a:rPr lang="en-US" altLang="zh-CN" u="sng" dirty="0" err="1" smtClean="0"/>
              <a:t>com.qiaoyf.test.String</a:t>
            </a:r>
            <a:r>
              <a:rPr lang="en-US" altLang="zh-CN" u="sng" dirty="0" smtClean="0"/>
              <a:t>();</a:t>
            </a:r>
          </a:p>
          <a:p>
            <a:pPr marL="0" indent="0">
              <a:buNone/>
            </a:pPr>
            <a:r>
              <a:rPr lang="de-DE" altLang="zh-CN" dirty="0" smtClean="0"/>
              <a:t>    </a:t>
            </a:r>
            <a:r>
              <a:rPr lang="de-DE" altLang="zh-CN" dirty="0"/>
              <a:t>}</a:t>
            </a:r>
          </a:p>
          <a:p>
            <a:pPr marL="0" indent="0">
              <a:buNone/>
            </a:pPr>
            <a:r>
              <a:rPr lang="de-DE" altLang="zh-CN" dirty="0"/>
              <a:t>}</a:t>
            </a:r>
            <a:endParaRPr kumimoji="1" lang="zh-CN" altLang="en-US" dirty="0"/>
          </a:p>
        </p:txBody>
      </p:sp>
    </p:spTree>
    <p:extLst>
      <p:ext uri="{BB962C8B-B14F-4D97-AF65-F5344CB8AC3E}">
        <p14:creationId xmlns:p14="http://schemas.microsoft.com/office/powerpoint/2010/main" val="19037425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What will happen</a:t>
            </a:r>
            <a:endParaRPr kumimoji="1" lang="zh-CN" altLang="en-US" dirty="0"/>
          </a:p>
        </p:txBody>
      </p:sp>
      <p:sp>
        <p:nvSpPr>
          <p:cNvPr id="3" name="内容占位符 2"/>
          <p:cNvSpPr>
            <a:spLocks noGrp="1"/>
          </p:cNvSpPr>
          <p:nvPr>
            <p:ph idx="1"/>
          </p:nvPr>
        </p:nvSpPr>
        <p:spPr/>
        <p:txBody>
          <a:bodyPr>
            <a:normAutofit fontScale="47500" lnSpcReduction="20000"/>
          </a:bodyPr>
          <a:lstStyle/>
          <a:p>
            <a:pPr marL="0" indent="0">
              <a:buNone/>
            </a:pPr>
            <a:r>
              <a:rPr lang="en-US" altLang="zh-CN" b="1" dirty="0"/>
              <a:t>package </a:t>
            </a:r>
            <a:r>
              <a:rPr lang="en-US" altLang="zh-CN" dirty="0" err="1" smtClean="0"/>
              <a:t>java.lang</a:t>
            </a:r>
            <a:r>
              <a:rPr lang="en-US" altLang="zh-CN" b="1" dirty="0" smtClean="0"/>
              <a:t>;//</a:t>
            </a:r>
            <a:r>
              <a:rPr lang="en-US" altLang="zh-CN" b="1" dirty="0" err="1"/>
              <a:t>String.java</a:t>
            </a:r>
            <a:endParaRPr lang="en-US" altLang="zh-CN" b="1" dirty="0"/>
          </a:p>
          <a:p>
            <a:pPr marL="0" indent="0">
              <a:buNone/>
            </a:pPr>
            <a:r>
              <a:rPr lang="en-US" altLang="zh-CN" b="1" dirty="0"/>
              <a:t>public class String {</a:t>
            </a:r>
          </a:p>
          <a:p>
            <a:pPr marL="0" indent="0">
              <a:buNone/>
            </a:pPr>
            <a:r>
              <a:rPr lang="en-US" altLang="zh-CN" dirty="0"/>
              <a:t>    </a:t>
            </a:r>
            <a:r>
              <a:rPr lang="en-US" altLang="zh-CN" b="1" dirty="0"/>
              <a:t>public String() {</a:t>
            </a:r>
          </a:p>
          <a:p>
            <a:pPr marL="0" indent="0">
              <a:buNone/>
            </a:pPr>
            <a:r>
              <a:rPr lang="de-DE" altLang="zh-CN" dirty="0"/>
              <a:t>       </a:t>
            </a:r>
            <a:r>
              <a:rPr lang="de-DE" altLang="zh-CN" dirty="0" err="1"/>
              <a:t>System.</a:t>
            </a:r>
            <a:r>
              <a:rPr lang="de-DE" altLang="zh-CN" b="1" i="1" dirty="0" err="1"/>
              <a:t>out.println</a:t>
            </a:r>
            <a:r>
              <a:rPr lang="de-DE" altLang="zh-CN" b="1" i="1" dirty="0"/>
              <a:t>("123");</a:t>
            </a:r>
          </a:p>
          <a:p>
            <a:pPr marL="0" indent="0">
              <a:buNone/>
            </a:pPr>
            <a:r>
              <a:rPr lang="de-DE" altLang="zh-CN" dirty="0"/>
              <a:t>    }</a:t>
            </a:r>
          </a:p>
          <a:p>
            <a:pPr marL="0" indent="0">
              <a:buNone/>
            </a:pPr>
            <a:r>
              <a:rPr lang="de-DE" altLang="zh-CN" dirty="0"/>
              <a:t>}</a:t>
            </a:r>
            <a:endParaRPr lang="zh-CN" altLang="en-US" dirty="0"/>
          </a:p>
          <a:p>
            <a:endParaRPr kumimoji="1" lang="zh-CN" altLang="en-US" dirty="0"/>
          </a:p>
          <a:p>
            <a:pPr marL="0" indent="0">
              <a:buNone/>
            </a:pPr>
            <a:r>
              <a:rPr lang="en-US" altLang="zh-CN" dirty="0"/>
              <a:t>package </a:t>
            </a:r>
            <a:r>
              <a:rPr lang="en-US" altLang="zh-CN" dirty="0" err="1"/>
              <a:t>com.qiaoyf.test</a:t>
            </a:r>
            <a:r>
              <a:rPr lang="en-US" altLang="zh-CN" dirty="0"/>
              <a:t>;//</a:t>
            </a:r>
            <a:r>
              <a:rPr lang="en-US" altLang="zh-CN" dirty="0" err="1"/>
              <a:t>Test.java</a:t>
            </a:r>
            <a:endParaRPr lang="en-US" altLang="zh-CN" dirty="0"/>
          </a:p>
          <a:p>
            <a:pPr marL="0" indent="0">
              <a:buNone/>
            </a:pPr>
            <a:r>
              <a:rPr lang="en-US" altLang="zh-CN" dirty="0"/>
              <a:t>public class Test {</a:t>
            </a:r>
          </a:p>
          <a:p>
            <a:pPr marL="0" indent="0">
              <a:buNone/>
            </a:pPr>
            <a:r>
              <a:rPr lang="en-US" altLang="zh-CN" dirty="0"/>
              <a:t>  public static void </a:t>
            </a:r>
            <a:r>
              <a:rPr lang="en-US" altLang="zh-CN" dirty="0" smtClean="0"/>
              <a:t>main(String</a:t>
            </a:r>
            <a:r>
              <a:rPr lang="en-US" altLang="zh-CN" dirty="0"/>
              <a:t>[] </a:t>
            </a:r>
            <a:r>
              <a:rPr lang="en-US" altLang="zh-CN" u="sng" dirty="0" err="1"/>
              <a:t>args</a:t>
            </a:r>
            <a:r>
              <a:rPr lang="en-US" altLang="zh-CN" u="sng" dirty="0"/>
              <a:t>){</a:t>
            </a:r>
          </a:p>
          <a:p>
            <a:pPr marL="0" indent="0">
              <a:buNone/>
            </a:pPr>
            <a:r>
              <a:rPr lang="en-US" altLang="zh-CN" dirty="0"/>
              <a:t> </a:t>
            </a:r>
            <a:r>
              <a:rPr lang="zh-CN" altLang="en-US" dirty="0" smtClean="0"/>
              <a:t> </a:t>
            </a:r>
            <a:r>
              <a:rPr lang="en-US" altLang="zh-CN" dirty="0" smtClean="0"/>
              <a:t>String </a:t>
            </a:r>
            <a:r>
              <a:rPr lang="en-US" altLang="zh-CN" u="sng" dirty="0"/>
              <a:t>s = </a:t>
            </a:r>
            <a:r>
              <a:rPr lang="en-US" altLang="zh-CN" u="sng" dirty="0" smtClean="0"/>
              <a:t>String</a:t>
            </a:r>
            <a:r>
              <a:rPr lang="en-US" altLang="zh-CN" u="sng" dirty="0"/>
              <a:t>();</a:t>
            </a:r>
          </a:p>
          <a:p>
            <a:pPr marL="0" indent="0">
              <a:buNone/>
            </a:pPr>
            <a:r>
              <a:rPr lang="de-DE" altLang="zh-CN" dirty="0"/>
              <a:t>    }</a:t>
            </a:r>
          </a:p>
          <a:p>
            <a:pPr marL="0" indent="0">
              <a:buNone/>
            </a:pPr>
            <a:r>
              <a:rPr lang="de-DE" altLang="zh-CN" dirty="0"/>
              <a:t>}</a:t>
            </a:r>
            <a:endParaRPr kumimoji="1" lang="zh-CN" altLang="en-US" dirty="0"/>
          </a:p>
          <a:p>
            <a:pPr marL="0" indent="0">
              <a:buNone/>
            </a:pPr>
            <a:endParaRPr kumimoji="1" lang="zh-CN" altLang="en-US" dirty="0"/>
          </a:p>
        </p:txBody>
      </p:sp>
    </p:spTree>
    <p:extLst>
      <p:ext uri="{BB962C8B-B14F-4D97-AF65-F5344CB8AC3E}">
        <p14:creationId xmlns:p14="http://schemas.microsoft.com/office/powerpoint/2010/main" val="10575524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五、类加载器</a:t>
            </a:r>
            <a:endParaRPr kumimoji="1" lang="zh-CN" altLang="en-US" dirty="0"/>
          </a:p>
        </p:txBody>
      </p:sp>
      <p:pic>
        <p:nvPicPr>
          <p:cNvPr id="4" name="内容占位符 3"/>
          <p:cNvPicPr>
            <a:picLocks noGrp="1" noChangeAspect="1"/>
          </p:cNvPicPr>
          <p:nvPr>
            <p:ph idx="1"/>
          </p:nvPr>
        </p:nvPicPr>
        <p:blipFill>
          <a:blip r:embed="rId3"/>
          <a:stretch>
            <a:fillRect/>
          </a:stretch>
        </p:blipFill>
        <p:spPr>
          <a:xfrm>
            <a:off x="3938936" y="2557463"/>
            <a:ext cx="4314127" cy="3317875"/>
          </a:xfrm>
          <a:prstGeom prst="rect">
            <a:avLst/>
          </a:prstGeom>
        </p:spPr>
      </p:pic>
    </p:spTree>
    <p:extLst>
      <p:ext uri="{BB962C8B-B14F-4D97-AF65-F5344CB8AC3E}">
        <p14:creationId xmlns:p14="http://schemas.microsoft.com/office/powerpoint/2010/main" val="5174755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六、</a:t>
            </a:r>
            <a:r>
              <a:rPr kumimoji="1" lang="en-US" altLang="zh-CN" dirty="0" smtClean="0"/>
              <a:t>The </a:t>
            </a:r>
            <a:r>
              <a:rPr kumimoji="1" lang="en-US" altLang="zh-CN" dirty="0"/>
              <a:t>remaining</a:t>
            </a:r>
            <a:endParaRPr kumimoji="1" lang="zh-CN" altLang="en-US" dirty="0"/>
          </a:p>
        </p:txBody>
      </p:sp>
      <p:sp>
        <p:nvSpPr>
          <p:cNvPr id="3" name="内容占位符 2"/>
          <p:cNvSpPr>
            <a:spLocks noGrp="1"/>
          </p:cNvSpPr>
          <p:nvPr>
            <p:ph idx="1"/>
          </p:nvPr>
        </p:nvSpPr>
        <p:spPr/>
        <p:txBody>
          <a:bodyPr/>
          <a:lstStyle/>
          <a:p>
            <a:pPr marL="0" indent="0">
              <a:buNone/>
            </a:pPr>
            <a:r>
              <a:rPr kumimoji="1" lang="zh-CN" altLang="en-US" dirty="0" smtClean="0"/>
              <a:t>（</a:t>
            </a:r>
            <a:r>
              <a:rPr kumimoji="1" lang="en-US" altLang="zh-CN" dirty="0" smtClean="0"/>
              <a:t>1</a:t>
            </a:r>
            <a:r>
              <a:rPr kumimoji="1" lang="zh-CN" altLang="en-US" dirty="0" smtClean="0"/>
              <a:t>）类文件结构</a:t>
            </a:r>
          </a:p>
          <a:p>
            <a:pPr marL="0" indent="0">
              <a:buNone/>
            </a:pPr>
            <a:r>
              <a:rPr kumimoji="1" lang="zh-CN" altLang="en-US" dirty="0" smtClean="0"/>
              <a:t>（</a:t>
            </a:r>
            <a:r>
              <a:rPr kumimoji="1" lang="en-US" altLang="zh-CN" dirty="0" smtClean="0"/>
              <a:t>2</a:t>
            </a:r>
            <a:r>
              <a:rPr kumimoji="1" lang="zh-CN" altLang="en-US" dirty="0" smtClean="0"/>
              <a:t>）运行时栈帧结构</a:t>
            </a:r>
          </a:p>
          <a:p>
            <a:pPr marL="0" indent="0">
              <a:buNone/>
            </a:pPr>
            <a:r>
              <a:rPr kumimoji="1" lang="zh-CN" altLang="en-US" dirty="0" smtClean="0"/>
              <a:t>（</a:t>
            </a:r>
            <a:r>
              <a:rPr kumimoji="1" lang="en-US" altLang="zh-CN" dirty="0" smtClean="0"/>
              <a:t>3</a:t>
            </a:r>
            <a:r>
              <a:rPr kumimoji="1" lang="zh-CN" altLang="en-US" dirty="0" smtClean="0"/>
              <a:t>）虚拟机的性能监控和调优</a:t>
            </a:r>
          </a:p>
          <a:p>
            <a:pPr marL="0" indent="0">
              <a:buNone/>
            </a:pPr>
            <a:r>
              <a:rPr kumimoji="1" lang="zh-CN" altLang="en-US" dirty="0" smtClean="0"/>
              <a:t>（</a:t>
            </a:r>
            <a:r>
              <a:rPr kumimoji="1" lang="en-US" altLang="zh-CN" dirty="0" smtClean="0"/>
              <a:t>4</a:t>
            </a:r>
            <a:r>
              <a:rPr kumimoji="1" lang="zh-CN" altLang="en-US" dirty="0" smtClean="0"/>
              <a:t>）线程安全</a:t>
            </a:r>
          </a:p>
          <a:p>
            <a:pPr marL="0" indent="0">
              <a:buNone/>
            </a:pPr>
            <a:r>
              <a:rPr kumimoji="1" lang="zh-CN" altLang="en-US" dirty="0" smtClean="0"/>
              <a:t>（</a:t>
            </a:r>
            <a:r>
              <a:rPr kumimoji="1" lang="en-US" altLang="zh-CN" dirty="0" smtClean="0"/>
              <a:t>5</a:t>
            </a:r>
            <a:r>
              <a:rPr kumimoji="1" lang="zh-CN" altLang="en-US" dirty="0" smtClean="0"/>
              <a:t>）锁优化</a:t>
            </a:r>
            <a:endParaRPr kumimoji="1" lang="zh-CN" altLang="en-US" dirty="0"/>
          </a:p>
        </p:txBody>
      </p:sp>
    </p:spTree>
    <p:extLst>
      <p:ext uri="{BB962C8B-B14F-4D97-AF65-F5344CB8AC3E}">
        <p14:creationId xmlns:p14="http://schemas.microsoft.com/office/powerpoint/2010/main" val="8221016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Thank</a:t>
            </a:r>
            <a:r>
              <a:rPr kumimoji="1" lang="zh-CN" altLang="en-US" dirty="0" smtClean="0"/>
              <a:t> </a:t>
            </a:r>
            <a:r>
              <a:rPr kumimoji="1" lang="en-US" altLang="zh-CN" dirty="0" smtClean="0"/>
              <a:t>you</a:t>
            </a:r>
            <a:r>
              <a:rPr kumimoji="1" lang="zh-CN" altLang="en-US" dirty="0" smtClean="0"/>
              <a:t> </a:t>
            </a:r>
            <a:r>
              <a:rPr kumimoji="1" lang="en-US" altLang="zh-CN" dirty="0" smtClean="0"/>
              <a:t>!</a:t>
            </a:r>
            <a:endParaRPr kumimoji="1" lang="zh-CN" altLang="en-US" dirty="0"/>
          </a:p>
        </p:txBody>
      </p:sp>
      <p:sp>
        <p:nvSpPr>
          <p:cNvPr id="3" name="内容占位符 2"/>
          <p:cNvSpPr>
            <a:spLocks noGrp="1"/>
          </p:cNvSpPr>
          <p:nvPr>
            <p:ph idx="1"/>
          </p:nvPr>
        </p:nvSpPr>
        <p:spPr/>
        <p:txBody>
          <a:bodyPr/>
          <a:lstStyle/>
          <a:p>
            <a:endParaRPr kumimoji="1" lang="zh-CN" altLang="en-US" dirty="0"/>
          </a:p>
        </p:txBody>
      </p:sp>
    </p:spTree>
    <p:extLst>
      <p:ext uri="{BB962C8B-B14F-4D97-AF65-F5344CB8AC3E}">
        <p14:creationId xmlns:p14="http://schemas.microsoft.com/office/powerpoint/2010/main" val="20212926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JVM</a:t>
            </a:r>
            <a:r>
              <a:rPr lang="zh-CN" altLang="en-US" dirty="0" smtClean="0"/>
              <a:t>工作结构</a:t>
            </a:r>
            <a:endParaRPr kumimoji="1" lang="zh-CN" altLang="en-US" dirty="0"/>
          </a:p>
        </p:txBody>
      </p:sp>
      <p:pic>
        <p:nvPicPr>
          <p:cNvPr id="4" name="内容占位符 3"/>
          <p:cNvPicPr>
            <a:picLocks noGrp="1" noChangeAspect="1"/>
          </p:cNvPicPr>
          <p:nvPr>
            <p:ph idx="1"/>
          </p:nvPr>
        </p:nvPicPr>
        <p:blipFill>
          <a:blip r:embed="rId2"/>
          <a:stretch>
            <a:fillRect/>
          </a:stretch>
        </p:blipFill>
        <p:spPr>
          <a:xfrm>
            <a:off x="2899723" y="2557463"/>
            <a:ext cx="6392554" cy="3317875"/>
          </a:xfrm>
          <a:prstGeom prst="rect">
            <a:avLst/>
          </a:prstGeom>
        </p:spPr>
      </p:pic>
    </p:spTree>
    <p:extLst>
      <p:ext uri="{BB962C8B-B14F-4D97-AF65-F5344CB8AC3E}">
        <p14:creationId xmlns:p14="http://schemas.microsoft.com/office/powerpoint/2010/main" val="19412149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1295401" y="756947"/>
            <a:ext cx="9601196" cy="826194"/>
          </a:xfrm>
        </p:spPr>
        <p:txBody>
          <a:bodyPr/>
          <a:lstStyle/>
          <a:p>
            <a:r>
              <a:rPr kumimoji="1" lang="en-US" altLang="zh-CN" dirty="0" smtClean="0"/>
              <a:t>Java</a:t>
            </a:r>
            <a:r>
              <a:rPr kumimoji="1" lang="zh-CN" altLang="en-US" dirty="0" smtClean="0"/>
              <a:t> </a:t>
            </a:r>
            <a:r>
              <a:rPr kumimoji="1" lang="en-US" altLang="zh-CN" dirty="0" smtClean="0"/>
              <a:t>Singleton</a:t>
            </a:r>
            <a:r>
              <a:rPr kumimoji="1" lang="zh-CN" altLang="en-US" dirty="0" smtClean="0"/>
              <a:t> </a:t>
            </a:r>
            <a:r>
              <a:rPr kumimoji="1" lang="en-US" altLang="zh-CN" dirty="0" smtClean="0"/>
              <a:t>Pattern</a:t>
            </a:r>
            <a:endParaRPr kumimoji="1" lang="zh-CN" altLang="en-US" dirty="0"/>
          </a:p>
        </p:txBody>
      </p:sp>
      <p:sp>
        <p:nvSpPr>
          <p:cNvPr id="6" name="内容占位符 5"/>
          <p:cNvSpPr>
            <a:spLocks noGrp="1"/>
          </p:cNvSpPr>
          <p:nvPr>
            <p:ph idx="1"/>
          </p:nvPr>
        </p:nvSpPr>
        <p:spPr>
          <a:xfrm>
            <a:off x="1295401" y="1869743"/>
            <a:ext cx="9601196" cy="4285398"/>
          </a:xfrm>
        </p:spPr>
        <p:txBody>
          <a:bodyPr>
            <a:normAutofit/>
          </a:bodyPr>
          <a:lstStyle/>
          <a:p>
            <a:endParaRPr kumimoji="1" lang="zh-CN" altLang="en-US" dirty="0" smtClean="0"/>
          </a:p>
        </p:txBody>
      </p:sp>
      <p:pic>
        <p:nvPicPr>
          <p:cNvPr id="2" name="图片 1"/>
          <p:cNvPicPr>
            <a:picLocks noChangeAspect="1"/>
          </p:cNvPicPr>
          <p:nvPr/>
        </p:nvPicPr>
        <p:blipFill>
          <a:blip r:embed="rId3"/>
          <a:stretch>
            <a:fillRect/>
          </a:stretch>
        </p:blipFill>
        <p:spPr>
          <a:xfrm>
            <a:off x="947301" y="1591267"/>
            <a:ext cx="10635810" cy="4563874"/>
          </a:xfrm>
          <a:prstGeom prst="rect">
            <a:avLst/>
          </a:prstGeom>
        </p:spPr>
      </p:pic>
    </p:spTree>
    <p:extLst>
      <p:ext uri="{BB962C8B-B14F-4D97-AF65-F5344CB8AC3E}">
        <p14:creationId xmlns:p14="http://schemas.microsoft.com/office/powerpoint/2010/main" val="2134339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64773" y="1038673"/>
            <a:ext cx="9601196" cy="955850"/>
          </a:xfrm>
        </p:spPr>
        <p:txBody>
          <a:bodyPr/>
          <a:lstStyle/>
          <a:p>
            <a:r>
              <a:rPr kumimoji="1" lang="en-US" altLang="zh-CN" dirty="0"/>
              <a:t>Java</a:t>
            </a:r>
            <a:r>
              <a:rPr kumimoji="1" lang="zh-CN" altLang="en-US" dirty="0"/>
              <a:t> </a:t>
            </a:r>
            <a:r>
              <a:rPr kumimoji="1" lang="en-US" altLang="zh-CN" dirty="0"/>
              <a:t>Singleton</a:t>
            </a:r>
            <a:r>
              <a:rPr kumimoji="1" lang="zh-CN" altLang="en-US" dirty="0"/>
              <a:t> </a:t>
            </a:r>
            <a:r>
              <a:rPr kumimoji="1" lang="en-US" altLang="zh-CN" dirty="0" smtClean="0"/>
              <a:t>Pattern</a:t>
            </a:r>
            <a:endParaRPr kumimoji="1" lang="zh-CN" altLang="en-US" dirty="0"/>
          </a:p>
        </p:txBody>
      </p:sp>
      <p:pic>
        <p:nvPicPr>
          <p:cNvPr id="4" name="内容占位符 3"/>
          <p:cNvPicPr>
            <a:picLocks noGrp="1" noChangeAspect="1"/>
          </p:cNvPicPr>
          <p:nvPr>
            <p:ph idx="1"/>
          </p:nvPr>
        </p:nvPicPr>
        <p:blipFill>
          <a:blip r:embed="rId3"/>
          <a:stretch>
            <a:fillRect/>
          </a:stretch>
        </p:blipFill>
        <p:spPr>
          <a:xfrm>
            <a:off x="1295400" y="2903808"/>
            <a:ext cx="9601200" cy="2625184"/>
          </a:xfrm>
          <a:prstGeom prst="rect">
            <a:avLst/>
          </a:prstGeom>
        </p:spPr>
      </p:pic>
    </p:spTree>
    <p:extLst>
      <p:ext uri="{BB962C8B-B14F-4D97-AF65-F5344CB8AC3E}">
        <p14:creationId xmlns:p14="http://schemas.microsoft.com/office/powerpoint/2010/main" val="527136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Java</a:t>
            </a:r>
            <a:r>
              <a:rPr kumimoji="1" lang="zh-CN" altLang="en-US" dirty="0"/>
              <a:t> </a:t>
            </a:r>
            <a:r>
              <a:rPr kumimoji="1" lang="en-US" altLang="zh-CN" dirty="0"/>
              <a:t>Singleton</a:t>
            </a:r>
            <a:r>
              <a:rPr kumimoji="1" lang="zh-CN" altLang="en-US" dirty="0"/>
              <a:t> </a:t>
            </a:r>
            <a:r>
              <a:rPr kumimoji="1" lang="en-US" altLang="zh-CN" dirty="0" smtClean="0"/>
              <a:t>Pattern</a:t>
            </a:r>
            <a:endParaRPr kumimoji="1" lang="zh-CN" altLang="en-US" dirty="0"/>
          </a:p>
        </p:txBody>
      </p:sp>
      <p:pic>
        <p:nvPicPr>
          <p:cNvPr id="5" name="内容占位符 4"/>
          <p:cNvPicPr>
            <a:picLocks noGrp="1" noChangeAspect="1"/>
          </p:cNvPicPr>
          <p:nvPr>
            <p:ph idx="1"/>
          </p:nvPr>
        </p:nvPicPr>
        <p:blipFill>
          <a:blip r:embed="rId3"/>
          <a:stretch>
            <a:fillRect/>
          </a:stretch>
        </p:blipFill>
        <p:spPr>
          <a:xfrm>
            <a:off x="1746913" y="2557463"/>
            <a:ext cx="9149685" cy="3317875"/>
          </a:xfrm>
          <a:prstGeom prst="rect">
            <a:avLst/>
          </a:prstGeom>
        </p:spPr>
      </p:pic>
    </p:spTree>
    <p:extLst>
      <p:ext uri="{BB962C8B-B14F-4D97-AF65-F5344CB8AC3E}">
        <p14:creationId xmlns:p14="http://schemas.microsoft.com/office/powerpoint/2010/main" val="75896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一、类的加载时机以及过程</a:t>
            </a:r>
            <a:endParaRPr kumimoji="1" lang="zh-CN" altLang="en-US" dirty="0"/>
          </a:p>
        </p:txBody>
      </p:sp>
      <p:pic>
        <p:nvPicPr>
          <p:cNvPr id="4" name="内容占位符 3"/>
          <p:cNvPicPr>
            <a:picLocks noGrp="1" noChangeAspect="1"/>
          </p:cNvPicPr>
          <p:nvPr>
            <p:ph idx="1"/>
          </p:nvPr>
        </p:nvPicPr>
        <p:blipFill>
          <a:blip r:embed="rId3"/>
          <a:stretch>
            <a:fillRect/>
          </a:stretch>
        </p:blipFill>
        <p:spPr>
          <a:xfrm>
            <a:off x="1347193" y="2557463"/>
            <a:ext cx="9497613" cy="3317875"/>
          </a:xfrm>
          <a:prstGeom prst="rect">
            <a:avLst/>
          </a:prstGeom>
        </p:spPr>
      </p:pic>
    </p:spTree>
    <p:extLst>
      <p:ext uri="{BB962C8B-B14F-4D97-AF65-F5344CB8AC3E}">
        <p14:creationId xmlns:p14="http://schemas.microsoft.com/office/powerpoint/2010/main" val="3410595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t>二、运行时数据区域</a:t>
            </a:r>
            <a:endParaRPr kumimoji="1" lang="zh-CN" altLang="en-US" dirty="0"/>
          </a:p>
        </p:txBody>
      </p:sp>
      <p:pic>
        <p:nvPicPr>
          <p:cNvPr id="4" name="内容占位符 3"/>
          <p:cNvPicPr>
            <a:picLocks noGrp="1" noChangeAspect="1"/>
          </p:cNvPicPr>
          <p:nvPr>
            <p:ph idx="1"/>
          </p:nvPr>
        </p:nvPicPr>
        <p:blipFill>
          <a:blip r:embed="rId3"/>
          <a:stretch>
            <a:fillRect/>
          </a:stretch>
        </p:blipFill>
        <p:spPr>
          <a:xfrm>
            <a:off x="1600200" y="2557463"/>
            <a:ext cx="8991599" cy="3317875"/>
          </a:xfrm>
          <a:prstGeom prst="rect">
            <a:avLst/>
          </a:prstGeom>
        </p:spPr>
      </p:pic>
    </p:spTree>
    <p:extLst>
      <p:ext uri="{BB962C8B-B14F-4D97-AF65-F5344CB8AC3E}">
        <p14:creationId xmlns:p14="http://schemas.microsoft.com/office/powerpoint/2010/main" val="8319704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Java</a:t>
            </a:r>
            <a:r>
              <a:rPr kumimoji="1" lang="zh-CN" altLang="en-US" dirty="0"/>
              <a:t> </a:t>
            </a:r>
            <a:r>
              <a:rPr kumimoji="1" lang="en-US" altLang="zh-CN" dirty="0"/>
              <a:t>Singleton</a:t>
            </a:r>
            <a:r>
              <a:rPr kumimoji="1" lang="zh-CN" altLang="en-US" dirty="0"/>
              <a:t> </a:t>
            </a:r>
            <a:r>
              <a:rPr kumimoji="1" lang="en-US" altLang="zh-CN" dirty="0"/>
              <a:t>Pattern</a:t>
            </a:r>
            <a:endParaRPr kumimoji="1" lang="zh-CN" altLang="en-US" dirty="0"/>
          </a:p>
        </p:txBody>
      </p:sp>
      <p:pic>
        <p:nvPicPr>
          <p:cNvPr id="4" name="内容占位符 3"/>
          <p:cNvPicPr>
            <a:picLocks noGrp="1" noChangeAspect="1"/>
          </p:cNvPicPr>
          <p:nvPr>
            <p:ph idx="1"/>
          </p:nvPr>
        </p:nvPicPr>
        <p:blipFill>
          <a:blip r:embed="rId3"/>
          <a:stretch>
            <a:fillRect/>
          </a:stretch>
        </p:blipFill>
        <p:spPr>
          <a:xfrm>
            <a:off x="1803400" y="2557463"/>
            <a:ext cx="8839199" cy="3754437"/>
          </a:xfrm>
          <a:prstGeom prst="rect">
            <a:avLst/>
          </a:prstGeom>
        </p:spPr>
      </p:pic>
    </p:spTree>
    <p:extLst>
      <p:ext uri="{BB962C8B-B14F-4D97-AF65-F5344CB8AC3E}">
        <p14:creationId xmlns:p14="http://schemas.microsoft.com/office/powerpoint/2010/main" val="9934876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70002" y="829732"/>
            <a:ext cx="9601196" cy="1303867"/>
          </a:xfrm>
        </p:spPr>
        <p:txBody>
          <a:bodyPr/>
          <a:lstStyle/>
          <a:p>
            <a:r>
              <a:rPr kumimoji="1" lang="zh-CN" altLang="en-US" dirty="0" smtClean="0"/>
              <a:t>三、</a:t>
            </a:r>
            <a:r>
              <a:rPr kumimoji="1" lang="en-US" altLang="zh-CN" dirty="0" smtClean="0"/>
              <a:t>Java</a:t>
            </a:r>
            <a:r>
              <a:rPr kumimoji="1" lang="zh-CN" altLang="en-US" dirty="0" smtClean="0"/>
              <a:t> 内存模型</a:t>
            </a:r>
            <a:endParaRPr kumimoji="1" lang="zh-CN" altLang="en-US" dirty="0"/>
          </a:p>
        </p:txBody>
      </p:sp>
      <p:pic>
        <p:nvPicPr>
          <p:cNvPr id="4" name="内容占位符 3"/>
          <p:cNvPicPr>
            <a:picLocks noGrp="1" noChangeAspect="1"/>
          </p:cNvPicPr>
          <p:nvPr>
            <p:ph idx="1"/>
          </p:nvPr>
        </p:nvPicPr>
        <p:blipFill>
          <a:blip r:embed="rId3"/>
          <a:stretch>
            <a:fillRect/>
          </a:stretch>
        </p:blipFill>
        <p:spPr>
          <a:xfrm>
            <a:off x="2413000" y="2519363"/>
            <a:ext cx="6896100" cy="3317875"/>
          </a:xfrm>
          <a:prstGeom prst="rect">
            <a:avLst/>
          </a:prstGeom>
        </p:spPr>
      </p:pic>
    </p:spTree>
    <p:extLst>
      <p:ext uri="{BB962C8B-B14F-4D97-AF65-F5344CB8AC3E}">
        <p14:creationId xmlns:p14="http://schemas.microsoft.com/office/powerpoint/2010/main" val="20351765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环保">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163</TotalTime>
  <Words>864</Words>
  <Application>Microsoft Macintosh PowerPoint</Application>
  <PresentationFormat>宽屏</PresentationFormat>
  <Paragraphs>142</Paragraphs>
  <Slides>16</Slides>
  <Notes>8</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16</vt:i4>
      </vt:variant>
    </vt:vector>
  </HeadingPairs>
  <TitlesOfParts>
    <vt:vector size="21" baseType="lpstr">
      <vt:lpstr>DengXian</vt:lpstr>
      <vt:lpstr>Garamond</vt:lpstr>
      <vt:lpstr>方正舒体</vt:lpstr>
      <vt:lpstr>Arial</vt:lpstr>
      <vt:lpstr>环保</vt:lpstr>
      <vt:lpstr>JVM引言</vt:lpstr>
      <vt:lpstr>JVM工作结构</vt:lpstr>
      <vt:lpstr>Java Singleton Pattern</vt:lpstr>
      <vt:lpstr>Java Singleton Pattern</vt:lpstr>
      <vt:lpstr>Java Singleton Pattern</vt:lpstr>
      <vt:lpstr>一、类的加载时机以及过程</vt:lpstr>
      <vt:lpstr>二、运行时数据区域</vt:lpstr>
      <vt:lpstr>Java Singleton Pattern</vt:lpstr>
      <vt:lpstr>三、Java 内存模型</vt:lpstr>
      <vt:lpstr>Who lives</vt:lpstr>
      <vt:lpstr>四、垃圾判定与回收</vt:lpstr>
      <vt:lpstr>What will happen</vt:lpstr>
      <vt:lpstr>What will happen</vt:lpstr>
      <vt:lpstr>五、类加载器</vt:lpstr>
      <vt:lpstr>六、The remaining</vt:lpstr>
      <vt:lpstr>Thank you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IOS 开发入门</dc:title>
  <dc:creator>Microsoft Office 用户</dc:creator>
  <cp:lastModifiedBy>Microsoft Office 用户</cp:lastModifiedBy>
  <cp:revision>19</cp:revision>
  <dcterms:created xsi:type="dcterms:W3CDTF">2016-07-20T08:24:26Z</dcterms:created>
  <dcterms:modified xsi:type="dcterms:W3CDTF">2016-12-08T02:32:06Z</dcterms:modified>
</cp:coreProperties>
</file>

<file path=docProps/thumbnail.jpeg>
</file>